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4"/>
  </p:notesMasterIdLst>
  <p:sldIdLst>
    <p:sldId id="310" r:id="rId3"/>
    <p:sldId id="297" r:id="rId4"/>
    <p:sldId id="258" r:id="rId5"/>
    <p:sldId id="307" r:id="rId6"/>
    <p:sldId id="259" r:id="rId7"/>
    <p:sldId id="308" r:id="rId8"/>
    <p:sldId id="261" r:id="rId9"/>
    <p:sldId id="306" r:id="rId10"/>
    <p:sldId id="309" r:id="rId11"/>
    <p:sldId id="264" r:id="rId12"/>
    <p:sldId id="298" r:id="rId13"/>
  </p:sldIdLst>
  <p:sldSz cx="12192000" cy="6858000"/>
  <p:notesSz cx="6858000" cy="9144000"/>
  <p:embeddedFontLst>
    <p:embeddedFont>
      <p:font typeface="Arial Black" panose="020B0604020202020204" pitchFamily="34" charset="0"/>
      <p:bold r:id="rId15"/>
    </p:embeddedFont>
    <p:embeddedFont>
      <p:font typeface="Comic Sans MS" panose="030F0902030302020204" pitchFamily="66" charset="0"/>
      <p:regular r:id="rId16"/>
      <p:bold r:id="rId17"/>
      <p:italic r:id="rId18"/>
      <p:boldItalic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394D"/>
    <a:srgbClr val="F78546"/>
    <a:srgbClr val="FFFFCC"/>
    <a:srgbClr val="FFFF99"/>
    <a:srgbClr val="771101"/>
    <a:srgbClr val="FF69CD"/>
    <a:srgbClr val="E19479"/>
    <a:srgbClr val="CDDBBF"/>
    <a:srgbClr val="F1CEC1"/>
    <a:srgbClr val="DD83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83" autoAdjust="0"/>
    <p:restoredTop sz="94658"/>
  </p:normalViewPr>
  <p:slideViewPr>
    <p:cSldViewPr snapToGrid="0">
      <p:cViewPr varScale="1">
        <p:scale>
          <a:sx n="116" d="100"/>
          <a:sy n="116" d="100"/>
        </p:scale>
        <p:origin x="32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3A9D04-1963-4F50-9798-4839C3408EF2}" type="datetimeFigureOut">
              <a:rPr lang="es-ES" smtClean="0"/>
              <a:pPr/>
              <a:t>27/8/25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CCC71B-6897-4876-BD30-E3CFF0B7182C}" type="slidenum">
              <a:rPr lang="es-ES" smtClean="0"/>
              <a:pPr/>
              <a:t>‹N›</a:t>
            </a:fld>
            <a:endParaRPr lang="es-ES"/>
          </a:p>
        </p:txBody>
      </p:sp>
    </p:spTree>
    <p:extLst>
      <p:ext uri="{BB962C8B-B14F-4D97-AF65-F5344CB8AC3E}">
        <p14:creationId xmlns:p14="http://schemas.microsoft.com/office/powerpoint/2010/main" val="297013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ECCCC71B-6897-4876-BD30-E3CFF0B7182C}" type="slidenum">
              <a:rPr lang="es-ES" smtClean="0"/>
              <a:pPr/>
              <a:t>6</a:t>
            </a:fld>
            <a:endParaRPr lang="es-ES"/>
          </a:p>
        </p:txBody>
      </p:sp>
    </p:spTree>
    <p:extLst>
      <p:ext uri="{BB962C8B-B14F-4D97-AF65-F5344CB8AC3E}">
        <p14:creationId xmlns:p14="http://schemas.microsoft.com/office/powerpoint/2010/main" val="38811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41146-F219-5436-7171-C3A348D4DBD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1F1F72C-B1B3-DE34-2B50-193F7ABCBD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6BA474E8-EB6D-1202-66BC-3E4D6F3A8585}"/>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5" name="Marcador de pie de página 4">
            <a:extLst>
              <a:ext uri="{FF2B5EF4-FFF2-40B4-BE49-F238E27FC236}">
                <a16:creationId xmlns:a16="http://schemas.microsoft.com/office/drawing/2014/main" id="{A8404CD6-9EBE-D93E-6ADC-3904AD7031E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72F5EDE-41EB-F258-74D9-E83A67AEB046}"/>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2611521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750630-9C1A-9181-0E27-7853AB78C6BB}"/>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AC0C478-3BCF-AEBA-EF51-BA27E028F7E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26A28E8-1BC8-6CB3-585A-6B140B28C540}"/>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5" name="Marcador de pie de página 4">
            <a:extLst>
              <a:ext uri="{FF2B5EF4-FFF2-40B4-BE49-F238E27FC236}">
                <a16:creationId xmlns:a16="http://schemas.microsoft.com/office/drawing/2014/main" id="{40709FE7-7461-5546-A7FE-F27D0746BA3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8E60E9B-AC43-CBC7-BA2C-DA51E1BC5780}"/>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143969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19AC6B2-3391-148E-15C8-AB8BCDBA21A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78E89D7B-2121-495E-8813-1F1E5175FE3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FEF1885-4939-002E-7B5E-FBB5905ACBBA}"/>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5" name="Marcador de pie de página 4">
            <a:extLst>
              <a:ext uri="{FF2B5EF4-FFF2-40B4-BE49-F238E27FC236}">
                <a16:creationId xmlns:a16="http://schemas.microsoft.com/office/drawing/2014/main" id="{B39E3747-0C9E-F4BE-E881-CA08357F7B1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F9BAD6B-6619-1C8F-8184-65AA6C8C451F}"/>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3629603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872582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75091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538827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898145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302297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916179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6306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674963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69FA8C-DDDD-5936-5D50-9C8BB98FD76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59D5457-0CDF-4097-67B4-0411D665BFE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4023B02-9979-52BE-82EB-19FB12CDB55F}"/>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5" name="Marcador de pie de página 4">
            <a:extLst>
              <a:ext uri="{FF2B5EF4-FFF2-40B4-BE49-F238E27FC236}">
                <a16:creationId xmlns:a16="http://schemas.microsoft.com/office/drawing/2014/main" id="{9678362A-5847-9F7A-9F1C-54759713915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B3CBEFF-594B-F983-FC3F-55DAFF6BAE65}"/>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28166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54847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39993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299213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63CCFF-4DBA-EB48-90A5-5B6758F3E34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5A0C97B-385A-ADD3-BA1F-B5462DAC73D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73AB340-3456-E24F-7EED-5334B35ACC57}"/>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5" name="Marcador de pie de página 4">
            <a:extLst>
              <a:ext uri="{FF2B5EF4-FFF2-40B4-BE49-F238E27FC236}">
                <a16:creationId xmlns:a16="http://schemas.microsoft.com/office/drawing/2014/main" id="{814F0B0A-25EF-2809-90D3-251D594FA1A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DAE6792-CAC3-A48A-87EE-F2906FC7A249}"/>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1580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AAACB4-BAEC-9E69-2DB8-B3B6F7F96F0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D4A356B-EB4A-FE08-87C1-AB0EA6FEBD4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AF834551-E084-BB0A-C56D-B928779D7B52}"/>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D60A4F92-C3B2-0A39-A52F-1C117DDF6CB2}"/>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6" name="Marcador de pie de página 5">
            <a:extLst>
              <a:ext uri="{FF2B5EF4-FFF2-40B4-BE49-F238E27FC236}">
                <a16:creationId xmlns:a16="http://schemas.microsoft.com/office/drawing/2014/main" id="{4A0ABBAD-5BF0-9593-45B4-F3E38846164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C7C2646-C664-7A25-9753-2D790736BFF1}"/>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292865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01504D-D1C9-262A-8F6A-E5C7E498BD8A}"/>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0F57991A-6475-C7EA-B05E-4B90452B93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5A88FA3-FF71-8C75-917B-46B94E378DE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1B117C8-2BE1-BA3F-BA98-D31E501558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65D2285-ED20-BF5E-E542-86BA499E7F4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126F1A6-AD80-A9C4-F02F-B43C856882DA}"/>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8" name="Marcador de pie de página 7">
            <a:extLst>
              <a:ext uri="{FF2B5EF4-FFF2-40B4-BE49-F238E27FC236}">
                <a16:creationId xmlns:a16="http://schemas.microsoft.com/office/drawing/2014/main" id="{C3FFC6F5-EF90-D8A7-3A25-892D01597E7B}"/>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4F3582A6-E76D-80CC-11AA-654429D95E6A}"/>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26727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923F9-EF5A-07E3-256B-CDAC06C5997E}"/>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62837DC-0E57-B384-0971-2653545347B5}"/>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4" name="Marcador de pie de página 3">
            <a:extLst>
              <a:ext uri="{FF2B5EF4-FFF2-40B4-BE49-F238E27FC236}">
                <a16:creationId xmlns:a16="http://schemas.microsoft.com/office/drawing/2014/main" id="{79314021-BB0C-5161-6FCA-2825DFBEA10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4DA39A83-55A0-B7BF-0FA0-EC66839CB1DF}"/>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925081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C065322-9C37-979B-1894-D4519454F43D}"/>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3" name="Marcador de pie de página 2">
            <a:extLst>
              <a:ext uri="{FF2B5EF4-FFF2-40B4-BE49-F238E27FC236}">
                <a16:creationId xmlns:a16="http://schemas.microsoft.com/office/drawing/2014/main" id="{B4E68F3C-C2FE-76F3-12CD-387AFC5A9958}"/>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BA2D7220-BB30-14AA-C618-CC6DB8ABAFDF}"/>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355423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5E8ED7-D445-A082-9A57-8AF332CBF4A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5532526-6932-5B63-A6C8-828DBA726C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04AA950-A443-928E-43BF-CA9FDEA6B1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EC69DA0-6B4A-B276-F04D-3BC224E79123}"/>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6" name="Marcador de pie de página 5">
            <a:extLst>
              <a:ext uri="{FF2B5EF4-FFF2-40B4-BE49-F238E27FC236}">
                <a16:creationId xmlns:a16="http://schemas.microsoft.com/office/drawing/2014/main" id="{049D7C74-108C-03D8-E58E-A71759EB800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6F195DD-A4C0-8465-32B0-22919CEBB494}"/>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2377718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53332B-8E71-3C4C-752D-79E0EB36794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31F9DD10-D006-DBF8-9FB4-B6B5C6479C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AD61821-282A-EC61-328E-2761813579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F2368C9-D940-F45E-17E4-21C55E13C4CE}"/>
              </a:ext>
            </a:extLst>
          </p:cNvPr>
          <p:cNvSpPr>
            <a:spLocks noGrp="1"/>
          </p:cNvSpPr>
          <p:nvPr>
            <p:ph type="dt" sz="half" idx="10"/>
          </p:nvPr>
        </p:nvSpPr>
        <p:spPr/>
        <p:txBody>
          <a:bodyPr/>
          <a:lstStyle/>
          <a:p>
            <a:fld id="{D16A0F23-947F-4745-A7BD-A729DC9FB4C7}" type="datetimeFigureOut">
              <a:rPr lang="es-ES" smtClean="0"/>
              <a:pPr/>
              <a:t>27/8/25</a:t>
            </a:fld>
            <a:endParaRPr lang="es-ES"/>
          </a:p>
        </p:txBody>
      </p:sp>
      <p:sp>
        <p:nvSpPr>
          <p:cNvPr id="6" name="Marcador de pie de página 5">
            <a:extLst>
              <a:ext uri="{FF2B5EF4-FFF2-40B4-BE49-F238E27FC236}">
                <a16:creationId xmlns:a16="http://schemas.microsoft.com/office/drawing/2014/main" id="{64873B63-BF37-F573-A65A-44AFEF47ABE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B97185B-F23B-1633-F833-B703ED858759}"/>
              </a:ext>
            </a:extLst>
          </p:cNvPr>
          <p:cNvSpPr>
            <a:spLocks noGrp="1"/>
          </p:cNvSpPr>
          <p:nvPr>
            <p:ph type="sldNum" sz="quarter" idx="12"/>
          </p:nvPr>
        </p:nvSpPr>
        <p:spPr/>
        <p:txBody>
          <a:bodyPr/>
          <a:lstStyle/>
          <a:p>
            <a:fld id="{A10A3DF2-6580-488B-B640-745A8B476124}" type="slidenum">
              <a:rPr lang="es-ES" smtClean="0"/>
              <a:pPr/>
              <a:t>‹N›</a:t>
            </a:fld>
            <a:endParaRPr lang="es-ES"/>
          </a:p>
        </p:txBody>
      </p:sp>
    </p:spTree>
    <p:extLst>
      <p:ext uri="{BB962C8B-B14F-4D97-AF65-F5344CB8AC3E}">
        <p14:creationId xmlns:p14="http://schemas.microsoft.com/office/powerpoint/2010/main" val="2786946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47F11B1-FA42-31B5-5C14-E69F307101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9042EFE-E6B1-096E-85F6-F15CAD1323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8FD068C-49BD-B697-EE69-2FD82F06A1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6A0F23-947F-4745-A7BD-A729DC9FB4C7}" type="datetimeFigureOut">
              <a:rPr lang="es-ES" smtClean="0"/>
              <a:pPr/>
              <a:t>27/8/25</a:t>
            </a:fld>
            <a:endParaRPr lang="es-ES"/>
          </a:p>
        </p:txBody>
      </p:sp>
      <p:sp>
        <p:nvSpPr>
          <p:cNvPr id="5" name="Marcador de pie de página 4">
            <a:extLst>
              <a:ext uri="{FF2B5EF4-FFF2-40B4-BE49-F238E27FC236}">
                <a16:creationId xmlns:a16="http://schemas.microsoft.com/office/drawing/2014/main" id="{003CD103-DE84-6218-5CA8-CA49F3A0D5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F6F032F1-B85E-0439-0005-310D00FF75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0A3DF2-6580-488B-B640-745A8B476124}" type="slidenum">
              <a:rPr lang="es-ES" smtClean="0"/>
              <a:pPr/>
              <a:t>‹N›</a:t>
            </a:fld>
            <a:endParaRPr lang="es-ES"/>
          </a:p>
        </p:txBody>
      </p:sp>
    </p:spTree>
    <p:extLst>
      <p:ext uri="{BB962C8B-B14F-4D97-AF65-F5344CB8AC3E}">
        <p14:creationId xmlns:p14="http://schemas.microsoft.com/office/powerpoint/2010/main" val="4265381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27/8/25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2819365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1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13 SETTEMBRE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11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APOSTASIA E INTERCESSIONE</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132585" y="1273997"/>
            <a:ext cx="9067268" cy="467474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67000"/>
            <a:lum/>
          </a:blip>
          <a:srcRect/>
          <a:stretch>
            <a:fillRect/>
          </a:stretch>
        </a:blipFill>
        <a:effectLst/>
      </p:bgPr>
    </p:bg>
    <p:spTree>
      <p:nvGrpSpPr>
        <p:cNvPr id="1" name=""/>
        <p:cNvGrpSpPr/>
        <p:nvPr/>
      </p:nvGrpSpPr>
      <p:grpSpPr>
        <a:xfrm>
          <a:off x="0" y="0"/>
          <a:ext cx="0" cy="0"/>
          <a:chOff x="0" y="0"/>
          <a:chExt cx="0" cy="0"/>
        </a:xfrm>
      </p:grpSpPr>
      <p:pic>
        <p:nvPicPr>
          <p:cNvPr id="3073" name="Picture 1" descr="C:\DATOS PC CLAUDIO\IGLESIA\Escuela Sabatica - ppt lecciones\2025\3 TRIMESTRE\leccion 11\Immagine8.jpg"/>
          <p:cNvPicPr>
            <a:picLocks noChangeAspect="1" noChangeArrowheads="1"/>
          </p:cNvPicPr>
          <p:nvPr/>
        </p:nvPicPr>
        <p:blipFill>
          <a:blip r:embed="rId3" cstate="email"/>
          <a:srcRect/>
          <a:stretch>
            <a:fillRect/>
          </a:stretch>
        </p:blipFill>
        <p:spPr bwMode="auto">
          <a:xfrm>
            <a:off x="0" y="2"/>
            <a:ext cx="12181726" cy="1345914"/>
          </a:xfrm>
          <a:prstGeom prst="rect">
            <a:avLst/>
          </a:prstGeom>
          <a:noFill/>
        </p:spPr>
      </p:pic>
      <p:sp>
        <p:nvSpPr>
          <p:cNvPr id="3" name="CuadroTexto 2">
            <a:extLst>
              <a:ext uri="{FF2B5EF4-FFF2-40B4-BE49-F238E27FC236}">
                <a16:creationId xmlns:a16="http://schemas.microsoft.com/office/drawing/2014/main" id="{970B489D-B8AB-ABC4-63D9-7068E293695A}"/>
              </a:ext>
            </a:extLst>
          </p:cNvPr>
          <p:cNvSpPr txBox="1"/>
          <p:nvPr/>
        </p:nvSpPr>
        <p:spPr>
          <a:xfrm>
            <a:off x="0" y="0"/>
            <a:ext cx="12192000" cy="707886"/>
          </a:xfrm>
          <a:prstGeom prst="rect">
            <a:avLst/>
          </a:prstGeom>
          <a:noFill/>
        </p:spPr>
        <p:txBody>
          <a:bodyPr wrap="square">
            <a:spAutoFit/>
          </a:bodyPr>
          <a:lstStyle/>
          <a:p>
            <a:pPr algn="ctr"/>
            <a:r>
              <a:rPr lang="it-IT"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a:t>
            </a:r>
            <a:r>
              <a:rPr lang="es-ES"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CANCELLAMI DAL LIBRO CHE HAI SCRITTO!</a:t>
            </a:r>
            <a:r>
              <a:rPr lang="it-IT"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a:t>
            </a:r>
            <a:endParaRPr lang="es-ES"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endParaRPr>
          </a:p>
        </p:txBody>
      </p:sp>
      <p:sp>
        <p:nvSpPr>
          <p:cNvPr id="5" name="CuadroTexto 4">
            <a:extLst>
              <a:ext uri="{FF2B5EF4-FFF2-40B4-BE49-F238E27FC236}">
                <a16:creationId xmlns:a16="http://schemas.microsoft.com/office/drawing/2014/main" id="{886EA2D9-816B-7120-EDEA-CB7087184A99}"/>
              </a:ext>
            </a:extLst>
          </p:cNvPr>
          <p:cNvSpPr txBox="1"/>
          <p:nvPr/>
        </p:nvSpPr>
        <p:spPr>
          <a:xfrm>
            <a:off x="1138237" y="676572"/>
            <a:ext cx="9915525" cy="646331"/>
          </a:xfrm>
          <a:prstGeom prst="rect">
            <a:avLst/>
          </a:prstGeom>
          <a:noFill/>
        </p:spPr>
        <p:txBody>
          <a:bodyPr wrap="square">
            <a:spAutoFit/>
          </a:bodyPr>
          <a:lstStyle/>
          <a:p>
            <a:pPr algn="ctr"/>
            <a:r>
              <a:rPr lang="it-IT" b="1" dirty="0">
                <a:solidFill>
                  <a:srgbClr val="FFFFCC"/>
                </a:solidFill>
                <a:effectLst>
                  <a:outerShdw blurRad="38100" dist="38100" dir="2700000" algn="tl">
                    <a:srgbClr val="000000">
                      <a:alpha val="43137"/>
                    </a:srgbClr>
                  </a:outerShdw>
                </a:effectLst>
                <a:latin typeface="Comic Sans MS" panose="030F0702030302020204" pitchFamily="66" charset="0"/>
              </a:rPr>
              <a:t>«Ciò nonostante ora, ti prego, perdona il loro peccato; se no deh, cancellami dal tuo libro che hai scritto</a:t>
            </a:r>
            <a:r>
              <a:rPr lang="es-ES" b="1" dirty="0">
                <a:solidFill>
                  <a:srgbClr val="FF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FFFCC"/>
                </a:solidFill>
                <a:effectLst>
                  <a:outerShdw blurRad="38100" dist="38100" dir="2700000" algn="tl">
                    <a:srgbClr val="000000">
                      <a:alpha val="43137"/>
                    </a:srgbClr>
                  </a:outerShdw>
                </a:effectLst>
                <a:latin typeface="Comic Sans MS" panose="030F0702030302020204" pitchFamily="66" charset="0"/>
              </a:rPr>
              <a:t>»</a:t>
            </a:r>
            <a:r>
              <a:rPr lang="es-ES" b="1" dirty="0">
                <a:solidFill>
                  <a:srgbClr val="FFFFCC"/>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FFFCC"/>
                </a:solidFill>
                <a:effectLst>
                  <a:outerShdw blurRad="38100" dist="38100" dir="2700000" algn="tl">
                    <a:srgbClr val="000000">
                      <a:alpha val="43137"/>
                    </a:srgbClr>
                  </a:outerShdw>
                </a:effectLst>
                <a:latin typeface="Comic Sans MS" panose="030F0702030302020204" pitchFamily="66" charset="0"/>
              </a:rPr>
              <a:t>(Esodo 32:32)</a:t>
            </a:r>
          </a:p>
        </p:txBody>
      </p:sp>
      <p:sp>
        <p:nvSpPr>
          <p:cNvPr id="6" name="CuadroTexto 5">
            <a:extLst>
              <a:ext uri="{FF2B5EF4-FFF2-40B4-BE49-F238E27FC236}">
                <a16:creationId xmlns:a16="http://schemas.microsoft.com/office/drawing/2014/main" id="{AB2F4CF6-4931-BA1C-780F-3594EFC39380}"/>
              </a:ext>
            </a:extLst>
          </p:cNvPr>
          <p:cNvSpPr txBox="1"/>
          <p:nvPr/>
        </p:nvSpPr>
        <p:spPr>
          <a:xfrm>
            <a:off x="6636774" y="1461851"/>
            <a:ext cx="5555225" cy="1754326"/>
          </a:xfrm>
          <a:prstGeom prst="rect">
            <a:avLst/>
          </a:prstGeom>
          <a:noFill/>
        </p:spPr>
        <p:txBody>
          <a:bodyPr wrap="square" rtlCol="0">
            <a:spAutoFit/>
          </a:bodyPr>
          <a:lstStyle/>
          <a:p>
            <a:pPr>
              <a:spcBef>
                <a:spcPts val="600"/>
              </a:spcBef>
            </a:pPr>
            <a:r>
              <a:rPr lang="it-IT" b="1" dirty="0"/>
              <a:t>Con la sua prima intercessione, Mosè evitò la distruzione del popolo. Ma era evidente che Dio non poteva continuare a benedirli dopo questo peccato. Per questo motivo, decise di compiere una seconda intercessione (Esodo </a:t>
            </a:r>
            <a:r>
              <a:rPr lang="es-ES" b="1" dirty="0"/>
              <a:t>32:30).</a:t>
            </a:r>
          </a:p>
        </p:txBody>
      </p:sp>
      <p:pic>
        <p:nvPicPr>
          <p:cNvPr id="2" name="Imagen 1">
            <a:extLst>
              <a:ext uri="{FF2B5EF4-FFF2-40B4-BE49-F238E27FC236}">
                <a16:creationId xmlns:a16="http://schemas.microsoft.com/office/drawing/2014/main" id="{E1681D7D-8BBA-27BD-7C66-7927633FBC1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47486" y="1541268"/>
            <a:ext cx="3873910" cy="3133725"/>
          </a:xfrm>
          <a:prstGeom prst="roundRect">
            <a:avLst>
              <a:gd name="adj" fmla="val 4167"/>
            </a:avLst>
          </a:prstGeom>
          <a:solidFill>
            <a:srgbClr val="FFFFFF"/>
          </a:solidFill>
          <a:ln w="76200" cap="sq">
            <a:solidFill>
              <a:srgbClr val="F78546"/>
            </a:solidFill>
            <a:miter lim="800000"/>
          </a:ln>
          <a:effectLst/>
          <a:scene3d>
            <a:camera prst="orthographicFront"/>
            <a:lightRig rig="threePt" dir="t">
              <a:rot lat="0" lon="0" rev="2700000"/>
            </a:lightRig>
          </a:scene3d>
          <a:sp3d contourW="6350">
            <a:bevelT h="38100"/>
            <a:contourClr>
              <a:srgbClr val="C0C0C0"/>
            </a:contourClr>
          </a:sp3d>
        </p:spPr>
      </p:pic>
      <p:pic>
        <p:nvPicPr>
          <p:cNvPr id="9" name="Imagen 8" descr="Un dibujo de una persona&#10;&#10;El contenido generado por IA puede ser incorrecto.">
            <a:extLst>
              <a:ext uri="{FF2B5EF4-FFF2-40B4-BE49-F238E27FC236}">
                <a16:creationId xmlns:a16="http://schemas.microsoft.com/office/drawing/2014/main" id="{1CB0570D-B09D-7745-8827-7E827A77234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19258" y="1541268"/>
            <a:ext cx="2349559" cy="3133725"/>
          </a:xfrm>
          <a:prstGeom prst="roundRect">
            <a:avLst>
              <a:gd name="adj" fmla="val 4167"/>
            </a:avLst>
          </a:prstGeom>
          <a:solidFill>
            <a:srgbClr val="FFFFFF"/>
          </a:solidFill>
          <a:ln w="76200" cap="sq">
            <a:solidFill>
              <a:schemeClr val="accent4"/>
            </a:solidFill>
            <a:miter lim="800000"/>
          </a:ln>
          <a:effectLst/>
          <a:scene3d>
            <a:camera prst="orthographicFront"/>
            <a:lightRig rig="threePt" dir="t">
              <a:rot lat="0" lon="0" rev="2700000"/>
            </a:lightRig>
          </a:scene3d>
          <a:sp3d contourW="6350">
            <a:bevelT h="38100"/>
            <a:contourClr>
              <a:srgbClr val="C0C0C0"/>
            </a:contourClr>
          </a:sp3d>
        </p:spPr>
      </p:pic>
      <p:pic>
        <p:nvPicPr>
          <p:cNvPr id="11" name="Imagen 10">
            <a:extLst>
              <a:ext uri="{FF2B5EF4-FFF2-40B4-BE49-F238E27FC236}">
                <a16:creationId xmlns:a16="http://schemas.microsoft.com/office/drawing/2014/main" id="{E789B319-A5A0-F2C5-BB57-F3D3D2ADB38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6568817" y="5369152"/>
            <a:ext cx="5416705" cy="1365737"/>
          </a:xfrm>
          <a:prstGeom prst="roundRect">
            <a:avLst>
              <a:gd name="adj" fmla="val 50000"/>
            </a:avLst>
          </a:prstGeom>
          <a:ln w="44450">
            <a:solidFill>
              <a:srgbClr val="0070C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uadroTexto 6">
            <a:extLst>
              <a:ext uri="{FF2B5EF4-FFF2-40B4-BE49-F238E27FC236}">
                <a16:creationId xmlns:a16="http://schemas.microsoft.com/office/drawing/2014/main" id="{95B5F3C3-A162-6070-BC0B-D6D816C7DF50}"/>
              </a:ext>
            </a:extLst>
          </p:cNvPr>
          <p:cNvSpPr txBox="1"/>
          <p:nvPr/>
        </p:nvSpPr>
        <p:spPr>
          <a:xfrm>
            <a:off x="206478" y="4844023"/>
            <a:ext cx="6235886" cy="1477328"/>
          </a:xfrm>
          <a:prstGeom prst="rect">
            <a:avLst/>
          </a:prstGeom>
          <a:noFill/>
        </p:spPr>
        <p:txBody>
          <a:bodyPr wrap="square">
            <a:spAutoFit/>
          </a:bodyPr>
          <a:lstStyle/>
          <a:p>
            <a:pPr>
              <a:spcBef>
                <a:spcPts val="600"/>
              </a:spcBef>
            </a:pPr>
            <a:r>
              <a:rPr lang="it-IT" b="1" dirty="0"/>
              <a:t>Ciò significava che Dio avrebbe fatto proprio il peccato e se ne sarebbe fatto carico, pagandone il prezzo: la morte (</a:t>
            </a:r>
            <a:r>
              <a:rPr lang="it-IT" b="1" dirty="0" err="1"/>
              <a:t>Is</a:t>
            </a:r>
            <a:r>
              <a:rPr lang="it-IT" b="1" dirty="0"/>
              <a:t> 53:6; </a:t>
            </a:r>
            <a:r>
              <a:rPr lang="it-IT" b="1" dirty="0" err="1"/>
              <a:t>Rm</a:t>
            </a:r>
            <a:r>
              <a:rPr lang="it-IT" b="1" dirty="0"/>
              <a:t> 6:23). Questo è esattamente ciò che Gesù ha fatto sulla croce. Egli ha preso su di sé i nostri peccati per morire della morte che noi meritavamo (1 Pietro </a:t>
            </a:r>
            <a:r>
              <a:rPr lang="es-ES" b="1" dirty="0"/>
              <a:t>2:24).</a:t>
            </a:r>
          </a:p>
        </p:txBody>
      </p:sp>
      <p:sp>
        <p:nvSpPr>
          <p:cNvPr id="8" name="CuadroTexto 7">
            <a:extLst>
              <a:ext uri="{FF2B5EF4-FFF2-40B4-BE49-F238E27FC236}">
                <a16:creationId xmlns:a16="http://schemas.microsoft.com/office/drawing/2014/main" id="{BA8F4CBE-1DCE-A949-698A-CBDEB1F7E73F}"/>
              </a:ext>
            </a:extLst>
          </p:cNvPr>
          <p:cNvSpPr txBox="1"/>
          <p:nvPr/>
        </p:nvSpPr>
        <p:spPr>
          <a:xfrm>
            <a:off x="6636774" y="3060829"/>
            <a:ext cx="5761702" cy="1754326"/>
          </a:xfrm>
          <a:prstGeom prst="rect">
            <a:avLst/>
          </a:prstGeom>
          <a:noFill/>
        </p:spPr>
        <p:txBody>
          <a:bodyPr wrap="square">
            <a:spAutoFit/>
          </a:bodyPr>
          <a:lstStyle/>
          <a:p>
            <a:pPr>
              <a:spcBef>
                <a:spcPts val="600"/>
              </a:spcBef>
            </a:pPr>
            <a:r>
              <a:rPr lang="it-IT" b="1" dirty="0"/>
              <a:t>Mosè era disposto a rinunciare alla propria salvezza se il popolo non fosse stato perdonato (Esodo 32:31-32). Tuttavia, quello che Mosè chiedeva non era un perdono normale, poiché non usò il termine ebraico usuale per “perdonare”. Chiese che  Dio si “caricasse” del peccato del popolo</a:t>
            </a:r>
            <a:r>
              <a:rPr lang="es-ES" b="1" dirty="0"/>
              <a:t>.</a:t>
            </a:r>
          </a:p>
        </p:txBody>
      </p:sp>
    </p:spTree>
    <p:extLst>
      <p:ext uri="{BB962C8B-B14F-4D97-AF65-F5344CB8AC3E}">
        <p14:creationId xmlns:p14="http://schemas.microsoft.com/office/powerpoint/2010/main" val="3011982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1"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8)">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3"/>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 calcmode="lin" valueType="num">
                                      <p:cBhvr>
                                        <p:cTn id="34" dur="500" fill="hold"/>
                                        <p:tgtEl>
                                          <p:spTgt spid="9"/>
                                        </p:tgtEl>
                                        <p:attrNameLst>
                                          <p:attrName>style.rotation</p:attrName>
                                        </p:attrNameLst>
                                      </p:cBhvr>
                                      <p:tavLst>
                                        <p:tav tm="0">
                                          <p:val>
                                            <p:fltVal val="360"/>
                                          </p:val>
                                        </p:tav>
                                        <p:tav tm="100000">
                                          <p:val>
                                            <p:fltVal val="0"/>
                                          </p:val>
                                        </p:tav>
                                      </p:tavLst>
                                    </p:anim>
                                    <p:animEffect transition="in" filter="fade">
                                      <p:cBhvr>
                                        <p:cTn id="35" dur="500"/>
                                        <p:tgtEl>
                                          <p:spTgt spid="9"/>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4"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heel(4)">
                                      <p:cBhvr>
                                        <p:cTn id="44" dur="750"/>
                                        <p:tgtEl>
                                          <p:spTgt spid="11"/>
                                        </p:tgtEl>
                                      </p:cBhvr>
                                    </p:animEffect>
                                  </p:childTnLst>
                                </p:cTn>
                              </p:par>
                            </p:childTnLst>
                          </p:cTn>
                        </p:par>
                        <p:par>
                          <p:cTn id="45" fill="hold">
                            <p:stCondLst>
                              <p:cond delay="750"/>
                            </p:stCondLst>
                            <p:childTnLst>
                              <p:par>
                                <p:cTn id="46" presetID="2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67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07D45DE-75F5-FA6C-C3AE-8DB1BBDB0C99}"/>
              </a:ext>
            </a:extLst>
          </p:cNvPr>
          <p:cNvSpPr txBox="1"/>
          <p:nvPr/>
        </p:nvSpPr>
        <p:spPr>
          <a:xfrm>
            <a:off x="3400748" y="873305"/>
            <a:ext cx="8750156" cy="5601533"/>
          </a:xfrm>
          <a:prstGeom prst="rect">
            <a:avLst/>
          </a:prstGeom>
          <a:noFill/>
        </p:spPr>
        <p:txBody>
          <a:bodyPr wrap="square">
            <a:spAutoFit/>
          </a:bodyPr>
          <a:lstStyle/>
          <a:p>
            <a:pPr algn="ctr">
              <a:spcBef>
                <a:spcPts val="600"/>
              </a:spcBef>
            </a:pPr>
            <a:r>
              <a:rPr lang="it-IT" sz="2800" b="1" dirty="0"/>
              <a:t>«</a:t>
            </a:r>
            <a:r>
              <a:rPr lang="it-IT" sz="2500" b="1" dirty="0">
                <a:latin typeface="Comic Sans MS" pitchFamily="66" charset="0"/>
              </a:rPr>
              <a:t>In quel periodo di attesa, gli ebrei potevano riflettere sulla legge di Dio, che avevano udito, e preparare i loro animi a ricevere le rivelazioni che Mosè avrebbe comunicato nel prossimo futuro. Ma nessuno di loro dedicò molto tempo a queste riflessioni. Gli israeliti non si sforzarono di comprendere meglio la volontà divina, né si sottomisero con umiltà agli insegnamenti di Dio, per proteggersi dalle tentazioni. Questo atteggiamento superficiale li rese ben presto pigri e negligenti </a:t>
            </a:r>
            <a:r>
              <a:rPr lang="es-ES" sz="2500" b="1" dirty="0">
                <a:latin typeface="Comic Sans MS" pitchFamily="66" charset="0"/>
              </a:rPr>
              <a:t>[…].</a:t>
            </a:r>
          </a:p>
          <a:p>
            <a:pPr algn="ctr">
              <a:spcBef>
                <a:spcPts val="600"/>
              </a:spcBef>
            </a:pPr>
            <a:r>
              <a:rPr lang="it-IT" sz="2500" b="1" dirty="0">
                <a:latin typeface="Comic Sans MS" pitchFamily="66" charset="0"/>
              </a:rPr>
              <a:t>Consapevoli della propria mancanza di risorse, in assenza della loro guida, gli ebrei ritornarono alle vecchie superstizioni. […] Il popolo desiderava un'immagine che rappresentasse Dio e che prendesse il posto di Mosè davanti a loro</a:t>
            </a:r>
            <a:r>
              <a:rPr lang="it-IT" sz="2400" b="1" dirty="0"/>
              <a:t>»</a:t>
            </a:r>
            <a:r>
              <a:rPr lang="it-IT" sz="2500" b="1" dirty="0">
                <a:latin typeface="Comic Sans MS" pitchFamily="66" charset="0"/>
              </a:rPr>
              <a:t>.</a:t>
            </a:r>
            <a:endParaRPr lang="es-ES" sz="2500" b="1" dirty="0">
              <a:latin typeface="Comic Sans MS" pitchFamily="66" charset="0"/>
            </a:endParaRPr>
          </a:p>
        </p:txBody>
      </p:sp>
      <p:sp>
        <p:nvSpPr>
          <p:cNvPr id="4" name="CuadroTexto 3">
            <a:extLst>
              <a:ext uri="{FF2B5EF4-FFF2-40B4-BE49-F238E27FC236}">
                <a16:creationId xmlns:a16="http://schemas.microsoft.com/office/drawing/2014/main" id="{FB24DA4A-A226-0CDC-5023-D3BC1F8B8818}"/>
              </a:ext>
            </a:extLst>
          </p:cNvPr>
          <p:cNvSpPr txBox="1"/>
          <p:nvPr/>
        </p:nvSpPr>
        <p:spPr>
          <a:xfrm>
            <a:off x="1080655" y="411748"/>
            <a:ext cx="5472545" cy="338554"/>
          </a:xfrm>
          <a:prstGeom prst="rect">
            <a:avLst/>
          </a:prstGeom>
          <a:noFill/>
        </p:spPr>
        <p:txBody>
          <a:bodyPr wrap="squar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a:t>
            </a:r>
            <a:r>
              <a:rPr lang="es-ES" sz="1600" b="1"/>
              <a:t>262)</a:t>
            </a:r>
            <a:endParaRPr lang="es-ES" sz="1600" b="1" dirty="0"/>
          </a:p>
        </p:txBody>
      </p:sp>
    </p:spTree>
    <p:extLst>
      <p:ext uri="{BB962C8B-B14F-4D97-AF65-F5344CB8AC3E}">
        <p14:creationId xmlns:p14="http://schemas.microsoft.com/office/powerpoint/2010/main" val="234955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167BDBA-5F43-118F-EFC4-72A14B23265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 name="Imagen 2" descr="Un grupo de personas en una montaña&#10;&#10;El contenido generado por IA puede ser incorrecto.">
            <a:extLst>
              <a:ext uri="{FF2B5EF4-FFF2-40B4-BE49-F238E27FC236}">
                <a16:creationId xmlns:a16="http://schemas.microsoft.com/office/drawing/2014/main" id="{5934DB9E-DB53-B0CF-5919-8C4DF3672909}"/>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effectLst>
            <a:innerShdw blurRad="114300">
              <a:prstClr val="black"/>
            </a:innerShdw>
          </a:effectLst>
        </p:spPr>
      </p:pic>
      <p:pic>
        <p:nvPicPr>
          <p:cNvPr id="4" name="Imagen 3" descr="Un dibujo de una persona&#10;&#10;El contenido generado por IA puede ser incorrecto.">
            <a:extLst>
              <a:ext uri="{FF2B5EF4-FFF2-40B4-BE49-F238E27FC236}">
                <a16:creationId xmlns:a16="http://schemas.microsoft.com/office/drawing/2014/main" id="{5C78D07E-82A8-E443-02FA-32DA6DC04CFD}"/>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a:ext>
            </a:extLst>
          </a:blip>
          <a:srcRect r="-3704"/>
          <a:stretch>
            <a:fillRect/>
          </a:stretch>
        </p:blipFill>
        <p:spPr>
          <a:xfrm>
            <a:off x="-48841" y="704"/>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effectLst>
            <a:innerShdw blurRad="114300">
              <a:prstClr val="black"/>
            </a:innerShdw>
          </a:effectLst>
        </p:spPr>
      </p:pic>
      <p:sp>
        <p:nvSpPr>
          <p:cNvPr id="10" name="Forma libre: forma 9">
            <a:extLst>
              <a:ext uri="{FF2B5EF4-FFF2-40B4-BE49-F238E27FC236}">
                <a16:creationId xmlns:a16="http://schemas.microsoft.com/office/drawing/2014/main" id="{C863C1D0-B185-5219-E8C3-D92B32561D38}"/>
              </a:ext>
            </a:extLst>
          </p:cNvPr>
          <p:cNvSpPr>
            <a:spLocks noGrp="1" noRot="1" noMove="1" noResize="1" noEditPoints="1" noAdjustHandles="1" noChangeArrowheads="1" noChangeShapeType="1"/>
          </p:cNvSpPr>
          <p:nvPr/>
        </p:nvSpPr>
        <p:spPr>
          <a:xfrm>
            <a:off x="5645887" y="-10633"/>
            <a:ext cx="6546113" cy="3774559"/>
          </a:xfrm>
          <a:custGeom>
            <a:avLst/>
            <a:gdLst>
              <a:gd name="connsiteX0" fmla="*/ 6549656 w 6549656"/>
              <a:gd name="connsiteY0" fmla="*/ 0 h 3774559"/>
              <a:gd name="connsiteX1" fmla="*/ 1701210 w 6549656"/>
              <a:gd name="connsiteY1" fmla="*/ 0 h 3774559"/>
              <a:gd name="connsiteX2" fmla="*/ 0 w 6549656"/>
              <a:gd name="connsiteY2" fmla="*/ 3774559 h 3774559"/>
              <a:gd name="connsiteX3" fmla="*/ 6539024 w 6549656"/>
              <a:gd name="connsiteY3" fmla="*/ 3774559 h 3774559"/>
              <a:gd name="connsiteX4" fmla="*/ 6549656 w 6549656"/>
              <a:gd name="connsiteY4" fmla="*/ 0 h 3774559"/>
              <a:gd name="connsiteX0" fmla="*/ 6549656 w 6549656"/>
              <a:gd name="connsiteY0" fmla="*/ 0 h 3774559"/>
              <a:gd name="connsiteX1" fmla="*/ 1701210 w 6549656"/>
              <a:gd name="connsiteY1" fmla="*/ 0 h 3774559"/>
              <a:gd name="connsiteX2" fmla="*/ 0 w 6549656"/>
              <a:gd name="connsiteY2" fmla="*/ 3774559 h 3774559"/>
              <a:gd name="connsiteX3" fmla="*/ 6549500 w 6549656"/>
              <a:gd name="connsiteY3" fmla="*/ 3771069 h 3774559"/>
              <a:gd name="connsiteX4" fmla="*/ 6549656 w 6549656"/>
              <a:gd name="connsiteY4" fmla="*/ 0 h 3774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656" h="3774559">
                <a:moveTo>
                  <a:pt x="6549656" y="0"/>
                </a:moveTo>
                <a:lnTo>
                  <a:pt x="1701210" y="0"/>
                </a:lnTo>
                <a:lnTo>
                  <a:pt x="0" y="3774559"/>
                </a:lnTo>
                <a:lnTo>
                  <a:pt x="6549500" y="3771069"/>
                </a:lnTo>
                <a:lnTo>
                  <a:pt x="6549656" y="0"/>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a:no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CuadroTexto 4">
            <a:extLst>
              <a:ext uri="{FF2B5EF4-FFF2-40B4-BE49-F238E27FC236}">
                <a16:creationId xmlns:a16="http://schemas.microsoft.com/office/drawing/2014/main" id="{3641E7CE-7D56-67B4-018C-CBEF23D332B2}"/>
              </a:ext>
            </a:extLst>
          </p:cNvPr>
          <p:cNvSpPr txBox="1"/>
          <p:nvPr/>
        </p:nvSpPr>
        <p:spPr>
          <a:xfrm>
            <a:off x="6871855" y="39925"/>
            <a:ext cx="5116860" cy="3693319"/>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lvl="0" algn="ctr">
              <a:defRPr/>
            </a:pPr>
            <a:r>
              <a:rPr lang="it-IT" sz="2600" b="1" dirty="0">
                <a:ln/>
                <a:solidFill>
                  <a:srgbClr val="196B24"/>
                </a:solidFill>
                <a:latin typeface="Comic Sans MS" panose="030F0702030302020204" pitchFamily="66" charset="0"/>
              </a:rPr>
              <a:t>«Mosè dunque ritornò dall'Eterno e disse: Ahimè, questo popolo ha commesso un grande peccato e si è fatto un dio d'oro. Ciò nonostante ora, ti prego, perdona il loro peccato; se no deh, cancellami dal tuo libro che hai scritto!»</a:t>
            </a:r>
            <a:r>
              <a:rPr lang="es-ES" sz="2600" b="1" dirty="0">
                <a:ln/>
                <a:solidFill>
                  <a:srgbClr val="196B24"/>
                </a:solidFill>
                <a:latin typeface="Comic Sans MS" panose="030F0702030302020204" pitchFamily="66" charset="0"/>
              </a:rPr>
              <a:t> </a:t>
            </a:r>
            <a:r>
              <a:rPr kumimoji="0" lang="es-ES" sz="2000" b="1" i="0" u="none" strike="noStrike" kern="1200" cap="none" spc="0" normalizeH="0" baseline="0" noProof="0" dirty="0" err="1">
                <a:ln/>
                <a:solidFill>
                  <a:srgbClr val="196B24"/>
                </a:solidFill>
                <a:effectLst/>
                <a:uLnTx/>
                <a:uFillTx/>
                <a:latin typeface="Comic Sans MS" panose="030F0702030302020204" pitchFamily="66" charset="0"/>
                <a:ea typeface="+mn-ea"/>
                <a:cs typeface="+mn-cs"/>
              </a:rPr>
              <a:t>Esodo</a:t>
            </a:r>
            <a:r>
              <a:rPr kumimoji="0" lang="es-ES" sz="2000" b="1" i="0" u="none" strike="noStrike" kern="1200" cap="none" spc="0" normalizeH="0" baseline="0" noProof="0" dirty="0">
                <a:ln/>
                <a:solidFill>
                  <a:srgbClr val="196B24"/>
                </a:solidFill>
                <a:effectLst/>
                <a:uLnTx/>
                <a:uFillTx/>
                <a:latin typeface="Comic Sans MS" panose="030F0702030302020204" pitchFamily="66" charset="0"/>
                <a:ea typeface="+mn-ea"/>
                <a:cs typeface="+mn-cs"/>
              </a:rPr>
              <a:t> 32:31,32</a:t>
            </a:r>
            <a:endParaRPr kumimoji="0" lang="es-ES" sz="1800" b="1" i="0" u="none" strike="noStrike" kern="1200" cap="none" spc="0" normalizeH="0" baseline="0" noProof="0" dirty="0">
              <a:ln/>
              <a:solidFill>
                <a:srgbClr val="196B24"/>
              </a:solidFill>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4260056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E7C0DC17-BC76-804C-8C07-5FBA87E32B18}"/>
              </a:ext>
            </a:extLst>
          </p:cNvPr>
          <p:cNvSpPr>
            <a:spLocks noGrp="1" noRot="1" noMove="1" noResize="1" noEditPoints="1" noAdjustHandles="1" noChangeArrowheads="1" noChangeShapeType="1"/>
          </p:cNvSpPr>
          <p:nvPr/>
        </p:nvSpPr>
        <p:spPr>
          <a:xfrm>
            <a:off x="0" y="3372594"/>
            <a:ext cx="12192000" cy="3485406"/>
          </a:xfrm>
          <a:prstGeom prst="rect">
            <a:avLst/>
          </a:prstGeom>
          <a:solidFill>
            <a:schemeClr val="tx2">
              <a:lumMod val="20000"/>
              <a:lumOff val="80000"/>
              <a:alpha val="8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CuadroTexto 1">
            <a:extLst>
              <a:ext uri="{FF2B5EF4-FFF2-40B4-BE49-F238E27FC236}">
                <a16:creationId xmlns:a16="http://schemas.microsoft.com/office/drawing/2014/main" id="{AE6A91B8-6EEF-7667-E079-EC07FEB4BDCB}"/>
              </a:ext>
            </a:extLst>
          </p:cNvPr>
          <p:cNvSpPr txBox="1"/>
          <p:nvPr/>
        </p:nvSpPr>
        <p:spPr>
          <a:xfrm>
            <a:off x="5109656" y="3695700"/>
            <a:ext cx="7082344" cy="2862322"/>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1043CE"/>
                </a:solidFill>
              </a:rPr>
              <a:t>Apostasia:</a:t>
            </a:r>
          </a:p>
          <a:p>
            <a:pPr lvl="1">
              <a:spcBef>
                <a:spcPts val="600"/>
              </a:spcBef>
            </a:pPr>
            <a:r>
              <a:rPr lang="es-ES" sz="2000" b="1" dirty="0"/>
              <a:t>La debolezza di Aronne (Esodo 32:1-5)</a:t>
            </a:r>
          </a:p>
          <a:p>
            <a:pPr lvl="1">
              <a:spcBef>
                <a:spcPts val="600"/>
              </a:spcBef>
            </a:pPr>
            <a:r>
              <a:rPr lang="es-ES" sz="2000" b="1" dirty="0"/>
              <a:t>La festa del vitello (Esodo 32:6)</a:t>
            </a:r>
          </a:p>
          <a:p>
            <a:pPr lvl="1">
              <a:spcBef>
                <a:spcPts val="600"/>
              </a:spcBef>
            </a:pPr>
            <a:r>
              <a:rPr lang="es-ES" sz="2000" b="1" dirty="0"/>
              <a:t>La depravazione dell’idolatria (</a:t>
            </a:r>
            <a:r>
              <a:rPr lang="es-ES" sz="2000" b="1" dirty="0" err="1"/>
              <a:t>Esodo</a:t>
            </a:r>
            <a:r>
              <a:rPr lang="es-ES" sz="2000" b="1" dirty="0"/>
              <a:t> 32:7,8)</a:t>
            </a:r>
          </a:p>
          <a:p>
            <a:pPr>
              <a:spcBef>
                <a:spcPts val="1800"/>
              </a:spcBef>
            </a:pPr>
            <a:r>
              <a:rPr lang="es-ES" sz="2000" b="1" dirty="0">
                <a:solidFill>
                  <a:srgbClr val="3DA60E"/>
                </a:solidFill>
              </a:rPr>
              <a:t>Intercessione:</a:t>
            </a:r>
          </a:p>
          <a:p>
            <a:pPr lvl="1">
              <a:spcBef>
                <a:spcPts val="600"/>
              </a:spcBef>
            </a:pPr>
            <a:r>
              <a:rPr lang="es-ES" sz="2000" b="1" dirty="0"/>
              <a:t>“Desisti dalla tua ira!” (Esodo 32:9-29)</a:t>
            </a:r>
          </a:p>
          <a:p>
            <a:pPr lvl="1">
              <a:spcBef>
                <a:spcPts val="600"/>
              </a:spcBef>
            </a:pPr>
            <a:r>
              <a:rPr lang="es-ES" sz="2000" b="1" dirty="0"/>
              <a:t>“</a:t>
            </a:r>
            <a:r>
              <a:rPr lang="it-IT" sz="2000" b="1" dirty="0"/>
              <a:t>Cancellami dal libro che hai scritto</a:t>
            </a:r>
            <a:r>
              <a:rPr lang="es-ES" sz="2000" b="1" dirty="0"/>
              <a:t>!” (Esodo 32:30-32)</a:t>
            </a:r>
          </a:p>
        </p:txBody>
      </p:sp>
      <p:sp>
        <p:nvSpPr>
          <p:cNvPr id="4" name="CuadroTexto 3">
            <a:extLst>
              <a:ext uri="{FF2B5EF4-FFF2-40B4-BE49-F238E27FC236}">
                <a16:creationId xmlns:a16="http://schemas.microsoft.com/office/drawing/2014/main" id="{1172C640-8C0E-7404-E4EB-22E0AFB39C7A}"/>
              </a:ext>
            </a:extLst>
          </p:cNvPr>
          <p:cNvSpPr txBox="1"/>
          <p:nvPr/>
        </p:nvSpPr>
        <p:spPr>
          <a:xfrm>
            <a:off x="304800" y="166628"/>
            <a:ext cx="7341872" cy="646331"/>
          </a:xfrm>
          <a:prstGeom prst="rect">
            <a:avLst/>
          </a:prstGeom>
          <a:noFill/>
        </p:spPr>
        <p:txBody>
          <a:bodyPr wrap="square">
            <a:spAutoFit/>
          </a:bodyPr>
          <a:lstStyle/>
          <a:p>
            <a:pPr>
              <a:spcBef>
                <a:spcPts val="600"/>
              </a:spcBef>
            </a:pPr>
            <a:r>
              <a:rPr lang="it-IT" b="1" dirty="0"/>
              <a:t>«Troppo presto si sono allontanati dal cammino che avevo ordinato loro di seguire»</a:t>
            </a:r>
            <a:r>
              <a:rPr lang="es-ES" b="1" dirty="0"/>
              <a:t> (Esodo 32:8).</a:t>
            </a:r>
          </a:p>
        </p:txBody>
      </p:sp>
      <p:pic>
        <p:nvPicPr>
          <p:cNvPr id="5" name="Imagen 4" descr="Imagen que contiene naturaleza, parado, hombre, grupo&#10;&#10;El contenido generado por IA puede ser incorrecto.">
            <a:extLst>
              <a:ext uri="{FF2B5EF4-FFF2-40B4-BE49-F238E27FC236}">
                <a16:creationId xmlns:a16="http://schemas.microsoft.com/office/drawing/2014/main" id="{5AA527CA-75E4-74C5-9D53-5CB66A942F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7646675" y="130760"/>
            <a:ext cx="4250050" cy="3129022"/>
          </a:xfrm>
          <a:prstGeom prst="roundRect">
            <a:avLst>
              <a:gd name="adj" fmla="val 7869"/>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1043CE"/>
            </a:contourClr>
          </a:sp3d>
        </p:spPr>
      </p:pic>
      <p:pic>
        <p:nvPicPr>
          <p:cNvPr id="7" name="Imagen 6" descr="Dibujo de un hombre&#10;&#10;El contenido generado por IA puede ser incorrecto.">
            <a:extLst>
              <a:ext uri="{FF2B5EF4-FFF2-40B4-BE49-F238E27FC236}">
                <a16:creationId xmlns:a16="http://schemas.microsoft.com/office/drawing/2014/main" id="{CDB03DA0-CFED-361B-083B-1AE05861360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248"/>
          <a:stretch>
            <a:fillRect/>
          </a:stretch>
        </p:blipFill>
        <p:spPr>
          <a:xfrm>
            <a:off x="371677" y="3485731"/>
            <a:ext cx="3857423" cy="3259132"/>
          </a:xfrm>
          <a:prstGeom prst="roundRect">
            <a:avLst>
              <a:gd name="adj" fmla="val 7869"/>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3DA60E"/>
            </a:contourClr>
          </a:sp3d>
        </p:spPr>
      </p:pic>
      <p:pic>
        <p:nvPicPr>
          <p:cNvPr id="9" name="Imagen 8" descr="Dibujo con letras&#10;&#10;El contenido generado por IA puede ser incorrecto.">
            <a:extLst>
              <a:ext uri="{FF2B5EF4-FFF2-40B4-BE49-F238E27FC236}">
                <a16:creationId xmlns:a16="http://schemas.microsoft.com/office/drawing/2014/main" id="{9FBF390B-3EFB-AC64-5CD3-9C6F16797C4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5229332" y="4515715"/>
            <a:ext cx="396243" cy="273946"/>
          </a:xfrm>
          <a:prstGeom prst="rect">
            <a:avLst/>
          </a:prstGeom>
          <a:effectLst/>
        </p:spPr>
      </p:pic>
      <p:pic>
        <p:nvPicPr>
          <p:cNvPr id="11" name="Imagen 10" descr="Imagen que contiene reloj, luz&#10;&#10;El contenido generado por IA puede ser incorrecto.">
            <a:extLst>
              <a:ext uri="{FF2B5EF4-FFF2-40B4-BE49-F238E27FC236}">
                <a16:creationId xmlns:a16="http://schemas.microsoft.com/office/drawing/2014/main" id="{BD0EB2AA-FFCE-F34C-BE77-61CB6515954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5229332" y="6214391"/>
            <a:ext cx="396243" cy="273946"/>
          </a:xfrm>
          <a:prstGeom prst="rect">
            <a:avLst/>
          </a:prstGeom>
          <a:effectLst/>
        </p:spPr>
      </p:pic>
      <p:pic>
        <p:nvPicPr>
          <p:cNvPr id="16" name="Imagen 15" descr="Imagen que contiene reloj, luz&#10;&#10;El contenido generado por IA puede ser incorrecto.">
            <a:extLst>
              <a:ext uri="{FF2B5EF4-FFF2-40B4-BE49-F238E27FC236}">
                <a16:creationId xmlns:a16="http://schemas.microsoft.com/office/drawing/2014/main" id="{26E664F2-3AD4-22AA-2B7F-706A77A7402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5229332" y="4895291"/>
            <a:ext cx="396243" cy="273946"/>
          </a:xfrm>
          <a:prstGeom prst="rect">
            <a:avLst/>
          </a:prstGeom>
          <a:effectLst/>
        </p:spPr>
      </p:pic>
      <p:pic>
        <p:nvPicPr>
          <p:cNvPr id="17" name="Imagen 16" descr="Imagen que contiene reloj&#10;&#10;El contenido generado por IA puede ser incorrecto.">
            <a:extLst>
              <a:ext uri="{FF2B5EF4-FFF2-40B4-BE49-F238E27FC236}">
                <a16:creationId xmlns:a16="http://schemas.microsoft.com/office/drawing/2014/main" id="{C0F50120-62CD-4DFB-1134-1AB4EDFC32B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5229332" y="5814875"/>
            <a:ext cx="396243" cy="273946"/>
          </a:xfrm>
          <a:prstGeom prst="rect">
            <a:avLst/>
          </a:prstGeom>
          <a:effectLst/>
        </p:spPr>
      </p:pic>
      <p:pic>
        <p:nvPicPr>
          <p:cNvPr id="19" name="Imagen 18" descr="Imagen que contiene objeto, reloj, luz&#10;&#10;El contenido generado por IA puede ser incorrecto.">
            <a:extLst>
              <a:ext uri="{FF2B5EF4-FFF2-40B4-BE49-F238E27FC236}">
                <a16:creationId xmlns:a16="http://schemas.microsoft.com/office/drawing/2014/main" id="{776B635F-206C-DB2F-7A8C-B6E8946CFA5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5229332" y="4140789"/>
            <a:ext cx="396243" cy="273946"/>
          </a:xfrm>
          <a:prstGeom prst="rect">
            <a:avLst/>
          </a:prstGeom>
          <a:effectLst/>
        </p:spPr>
      </p:pic>
      <p:pic>
        <p:nvPicPr>
          <p:cNvPr id="24" name="Imagen 23" descr="Icono&#10;&#10;El contenido generado por IA puede ser incorrecto.">
            <a:extLst>
              <a:ext uri="{FF2B5EF4-FFF2-40B4-BE49-F238E27FC236}">
                <a16:creationId xmlns:a16="http://schemas.microsoft.com/office/drawing/2014/main" id="{703B2B39-C416-B997-26DF-CD2222C9D1C9}"/>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705309" y="3716936"/>
            <a:ext cx="404438" cy="373832"/>
          </a:xfrm>
          <a:prstGeom prst="rect">
            <a:avLst/>
          </a:prstGeom>
          <a:effectLst>
            <a:outerShdw blurRad="50800" dist="38100" dir="8100000" algn="tr" rotWithShape="0">
              <a:prstClr val="black">
                <a:alpha val="40000"/>
              </a:prstClr>
            </a:outerShdw>
          </a:effectLst>
        </p:spPr>
      </p:pic>
      <p:pic>
        <p:nvPicPr>
          <p:cNvPr id="33" name="Imagen 32">
            <a:extLst>
              <a:ext uri="{FF2B5EF4-FFF2-40B4-BE49-F238E27FC236}">
                <a16:creationId xmlns:a16="http://schemas.microsoft.com/office/drawing/2014/main" id="{71522FE6-7701-65D8-566C-E0FFF0B3D1DB}"/>
              </a:ext>
            </a:extLst>
          </p:cNvPr>
          <p:cNvPicPr>
            <a:picLocks noChangeAspect="1"/>
          </p:cNvPicPr>
          <p:nvPr/>
        </p:nvPicPr>
        <p:blipFill>
          <a:blip r:embed="rId11" cstate="email">
            <a:extLst>
              <a:ext uri="{28A0092B-C50C-407E-A947-70E740481C1C}">
                <a14:useLocalDpi xmlns:a14="http://schemas.microsoft.com/office/drawing/2010/main"/>
              </a:ext>
            </a:extLst>
          </a:blip>
          <a:srcRect/>
          <a:stretch/>
        </p:blipFill>
        <p:spPr>
          <a:xfrm>
            <a:off x="4705400" y="5378258"/>
            <a:ext cx="404256" cy="373832"/>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2E5A4840-C31E-D659-BE52-E41D91D257C7}"/>
              </a:ext>
            </a:extLst>
          </p:cNvPr>
          <p:cNvSpPr txBox="1"/>
          <p:nvPr/>
        </p:nvSpPr>
        <p:spPr>
          <a:xfrm>
            <a:off x="304799" y="1874788"/>
            <a:ext cx="7341873" cy="1477328"/>
          </a:xfrm>
          <a:prstGeom prst="rect">
            <a:avLst/>
          </a:prstGeom>
          <a:noFill/>
        </p:spPr>
        <p:txBody>
          <a:bodyPr wrap="square">
            <a:spAutoFit/>
          </a:bodyPr>
          <a:lstStyle/>
          <a:p>
            <a:pPr>
              <a:spcBef>
                <a:spcPts val="600"/>
              </a:spcBef>
            </a:pPr>
            <a:r>
              <a:rPr lang="it-IT" b="1" dirty="0"/>
              <a:t>Di fronte a questa apostasia, Dio chiese a Mosè il permesso di distruggere Israele e di creare una nuova nazione (Esodo 32:10). Nonostante l'apostasia del popolo, Mosè intercedette due volte presso Dio per chiedere il perdono che non meritavano.</a:t>
            </a:r>
            <a:endParaRPr lang="es-ES" b="1" dirty="0"/>
          </a:p>
        </p:txBody>
      </p:sp>
      <p:sp>
        <p:nvSpPr>
          <p:cNvPr id="12" name="CuadroTexto 11">
            <a:extLst>
              <a:ext uri="{FF2B5EF4-FFF2-40B4-BE49-F238E27FC236}">
                <a16:creationId xmlns:a16="http://schemas.microsoft.com/office/drawing/2014/main" id="{ED401AC3-CF16-15B9-A745-C63F91A085C2}"/>
              </a:ext>
            </a:extLst>
          </p:cNvPr>
          <p:cNvSpPr txBox="1"/>
          <p:nvPr/>
        </p:nvSpPr>
        <p:spPr>
          <a:xfrm>
            <a:off x="304796" y="875679"/>
            <a:ext cx="7134225" cy="1200329"/>
          </a:xfrm>
          <a:prstGeom prst="rect">
            <a:avLst/>
          </a:prstGeom>
          <a:noFill/>
        </p:spPr>
        <p:txBody>
          <a:bodyPr wrap="square">
            <a:spAutoFit/>
          </a:bodyPr>
          <a:lstStyle/>
          <a:p>
            <a:pPr>
              <a:spcBef>
                <a:spcPts val="600"/>
              </a:spcBef>
            </a:pPr>
            <a:r>
              <a:rPr lang="it-IT" b="1" dirty="0"/>
              <a:t>Poco dopo aver ricevuto i Dieci Comandamenti e dopo che era stato loro ribadito l'ordine esplicito di non farsi idoli (Esodo 20:23), Israele si fece un vitello d'oro per adorarlo.</a:t>
            </a:r>
            <a:endParaRPr lang="es-ES" b="1" dirty="0"/>
          </a:p>
        </p:txBody>
      </p:sp>
    </p:spTree>
    <p:extLst>
      <p:ext uri="{BB962C8B-B14F-4D97-AF65-F5344CB8AC3E}">
        <p14:creationId xmlns:p14="http://schemas.microsoft.com/office/powerpoint/2010/main" val="477963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3"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strips(upRight)">
                                      <p:cBhvr>
                                        <p:cTn id="24" dur="500"/>
                                        <p:tgtEl>
                                          <p:spTgt spid="7"/>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288"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strVal val="4/3*#ppt_w"/>
                                          </p:val>
                                        </p:tav>
                                        <p:tav tm="100000">
                                          <p:val>
                                            <p:strVal val="#ppt_w"/>
                                          </p:val>
                                        </p:tav>
                                      </p:tavLst>
                                    </p:anim>
                                    <p:anim calcmode="lin" valueType="num">
                                      <p:cBhvr>
                                        <p:cTn id="34" dur="500" fill="hold"/>
                                        <p:tgtEl>
                                          <p:spTgt spid="24"/>
                                        </p:tgtEl>
                                        <p:attrNameLst>
                                          <p:attrName>ppt_h</p:attrName>
                                        </p:attrNameLst>
                                      </p:cBhvr>
                                      <p:tavLst>
                                        <p:tav tm="0">
                                          <p:val>
                                            <p:strVal val="4/3*#ppt_h"/>
                                          </p:val>
                                        </p:tav>
                                        <p:tav tm="100000">
                                          <p:val>
                                            <p:strVal val="#ppt_h"/>
                                          </p:val>
                                        </p:tav>
                                      </p:tavLst>
                                    </p:anim>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2">
                                            <p:txEl>
                                              <p:pRg st="0" end="0"/>
                                            </p:txEl>
                                          </p:spTgt>
                                        </p:tgtEl>
                                        <p:attrNameLst>
                                          <p:attrName>style.visibility</p:attrName>
                                        </p:attrNameLst>
                                      </p:cBhvr>
                                      <p:to>
                                        <p:strVal val="visible"/>
                                      </p:to>
                                    </p:set>
                                    <p:animEffect transition="in" filter="wipe(left)">
                                      <p:cBhvr>
                                        <p:cTn id="38" dur="500"/>
                                        <p:tgtEl>
                                          <p:spTgt spid="2">
                                            <p:txEl>
                                              <p:pRg st="0" end="0"/>
                                            </p:txEl>
                                          </p:spTgt>
                                        </p:tgtEl>
                                      </p:cBhvr>
                                    </p:animEffect>
                                  </p:childTnLst>
                                </p:cTn>
                              </p:par>
                            </p:childTnLst>
                          </p:cTn>
                        </p:par>
                        <p:par>
                          <p:cTn id="39" fill="hold">
                            <p:stCondLst>
                              <p:cond delay="1000"/>
                            </p:stCondLst>
                            <p:childTnLst>
                              <p:par>
                                <p:cTn id="40" presetID="17" presetClass="entr" presetSubtype="8"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ppt_x</p:attrName>
                                        </p:attrNameLst>
                                      </p:cBhvr>
                                      <p:tavLst>
                                        <p:tav tm="0">
                                          <p:val>
                                            <p:strVal val="#ppt_x-#ppt_w/2"/>
                                          </p:val>
                                        </p:tav>
                                        <p:tav tm="100000">
                                          <p:val>
                                            <p:strVal val="#ppt_x"/>
                                          </p:val>
                                        </p:tav>
                                      </p:tavLst>
                                    </p:anim>
                                    <p:anim calcmode="lin" valueType="num">
                                      <p:cBhvr>
                                        <p:cTn id="43" dur="500" fill="hold"/>
                                        <p:tgtEl>
                                          <p:spTgt spid="19"/>
                                        </p:tgtEl>
                                        <p:attrNameLst>
                                          <p:attrName>ppt_y</p:attrName>
                                        </p:attrNameLst>
                                      </p:cBhvr>
                                      <p:tavLst>
                                        <p:tav tm="0">
                                          <p:val>
                                            <p:strVal val="#ppt_y"/>
                                          </p:val>
                                        </p:tav>
                                        <p:tav tm="100000">
                                          <p:val>
                                            <p:strVal val="#ppt_y"/>
                                          </p:val>
                                        </p:tav>
                                      </p:tavLst>
                                    </p:anim>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strVal val="#ppt_h"/>
                                          </p:val>
                                        </p:tav>
                                        <p:tav tm="100000">
                                          <p:val>
                                            <p:strVal val="#ppt_h"/>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
                                            <p:txEl>
                                              <p:pRg st="1" end="1"/>
                                            </p:txEl>
                                          </p:spTgt>
                                        </p:tgtEl>
                                        <p:attrNameLst>
                                          <p:attrName>style.visibility</p:attrName>
                                        </p:attrNameLst>
                                      </p:cBhvr>
                                      <p:to>
                                        <p:strVal val="visible"/>
                                      </p:to>
                                    </p:set>
                                    <p:animEffect transition="in" filter="wipe(left)">
                                      <p:cBhvr>
                                        <p:cTn id="49" dur="500"/>
                                        <p:tgtEl>
                                          <p:spTgt spid="2">
                                            <p:txEl>
                                              <p:pRg st="1" end="1"/>
                                            </p:txEl>
                                          </p:spTgt>
                                        </p:tgtEl>
                                      </p:cBhvr>
                                    </p:animEffect>
                                  </p:childTnLst>
                                </p:cTn>
                              </p:par>
                            </p:childTnLst>
                          </p:cTn>
                        </p:par>
                        <p:par>
                          <p:cTn id="50" fill="hold">
                            <p:stCondLst>
                              <p:cond delay="2000"/>
                            </p:stCondLst>
                            <p:childTnLst>
                              <p:par>
                                <p:cTn id="51" presetID="17"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ppt_x</p:attrName>
                                        </p:attrNameLst>
                                      </p:cBhvr>
                                      <p:tavLst>
                                        <p:tav tm="0">
                                          <p:val>
                                            <p:strVal val="#ppt_x-#ppt_w/2"/>
                                          </p:val>
                                        </p:tav>
                                        <p:tav tm="100000">
                                          <p:val>
                                            <p:strVal val="#ppt_x"/>
                                          </p:val>
                                        </p:tav>
                                      </p:tavLst>
                                    </p:anim>
                                    <p:anim calcmode="lin" valueType="num">
                                      <p:cBhvr>
                                        <p:cTn id="54" dur="500" fill="hold"/>
                                        <p:tgtEl>
                                          <p:spTgt spid="9"/>
                                        </p:tgtEl>
                                        <p:attrNameLst>
                                          <p:attrName>ppt_y</p:attrName>
                                        </p:attrNameLst>
                                      </p:cBhvr>
                                      <p:tavLst>
                                        <p:tav tm="0">
                                          <p:val>
                                            <p:strVal val="#ppt_y"/>
                                          </p:val>
                                        </p:tav>
                                        <p:tav tm="100000">
                                          <p:val>
                                            <p:strVal val="#ppt_y"/>
                                          </p:val>
                                        </p:tav>
                                      </p:tavLst>
                                    </p:anim>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strVal val="#ppt_h"/>
                                          </p:val>
                                        </p:tav>
                                        <p:tav tm="100000">
                                          <p:val>
                                            <p:strVal val="#ppt_h"/>
                                          </p:val>
                                        </p:tav>
                                      </p:tavLst>
                                    </p:anim>
                                  </p:childTnLst>
                                </p:cTn>
                              </p:par>
                            </p:childTnLst>
                          </p:cTn>
                        </p:par>
                        <p:par>
                          <p:cTn id="57" fill="hold">
                            <p:stCondLst>
                              <p:cond delay="2500"/>
                            </p:stCondLst>
                            <p:childTnLst>
                              <p:par>
                                <p:cTn id="58" presetID="22" presetClass="entr" presetSubtype="8" fill="hold" grpId="0" nodeType="afterEffect">
                                  <p:stCondLst>
                                    <p:cond delay="0"/>
                                  </p:stCondLst>
                                  <p:childTnLst>
                                    <p:set>
                                      <p:cBhvr>
                                        <p:cTn id="59" dur="1" fill="hold">
                                          <p:stCondLst>
                                            <p:cond delay="0"/>
                                          </p:stCondLst>
                                        </p:cTn>
                                        <p:tgtEl>
                                          <p:spTgt spid="2">
                                            <p:txEl>
                                              <p:pRg st="2" end="2"/>
                                            </p:txEl>
                                          </p:spTgt>
                                        </p:tgtEl>
                                        <p:attrNameLst>
                                          <p:attrName>style.visibility</p:attrName>
                                        </p:attrNameLst>
                                      </p:cBhvr>
                                      <p:to>
                                        <p:strVal val="visible"/>
                                      </p:to>
                                    </p:set>
                                    <p:animEffect transition="in" filter="wipe(left)">
                                      <p:cBhvr>
                                        <p:cTn id="60" dur="500"/>
                                        <p:tgtEl>
                                          <p:spTgt spid="2">
                                            <p:txEl>
                                              <p:pRg st="2" end="2"/>
                                            </p:txEl>
                                          </p:spTgt>
                                        </p:tgtEl>
                                      </p:cBhvr>
                                    </p:animEffect>
                                  </p:childTnLst>
                                </p:cTn>
                              </p:par>
                            </p:childTnLst>
                          </p:cTn>
                        </p:par>
                        <p:par>
                          <p:cTn id="61" fill="hold">
                            <p:stCondLst>
                              <p:cond delay="3000"/>
                            </p:stCondLst>
                            <p:childTnLst>
                              <p:par>
                                <p:cTn id="62" presetID="17" presetClass="entr" presetSubtype="8" fill="hold"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ppt_x</p:attrName>
                                        </p:attrNameLst>
                                      </p:cBhvr>
                                      <p:tavLst>
                                        <p:tav tm="0">
                                          <p:val>
                                            <p:strVal val="#ppt_x-#ppt_w/2"/>
                                          </p:val>
                                        </p:tav>
                                        <p:tav tm="100000">
                                          <p:val>
                                            <p:strVal val="#ppt_x"/>
                                          </p:val>
                                        </p:tav>
                                      </p:tavLst>
                                    </p:anim>
                                    <p:anim calcmode="lin" valueType="num">
                                      <p:cBhvr>
                                        <p:cTn id="65" dur="500" fill="hold"/>
                                        <p:tgtEl>
                                          <p:spTgt spid="16"/>
                                        </p:tgtEl>
                                        <p:attrNameLst>
                                          <p:attrName>ppt_y</p:attrName>
                                        </p:attrNameLst>
                                      </p:cBhvr>
                                      <p:tavLst>
                                        <p:tav tm="0">
                                          <p:val>
                                            <p:strVal val="#ppt_y"/>
                                          </p:val>
                                        </p:tav>
                                        <p:tav tm="100000">
                                          <p:val>
                                            <p:strVal val="#ppt_y"/>
                                          </p:val>
                                        </p:tav>
                                      </p:tavLst>
                                    </p:anim>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strVal val="#ppt_h"/>
                                          </p:val>
                                        </p:tav>
                                        <p:tav tm="100000">
                                          <p:val>
                                            <p:strVal val="#ppt_h"/>
                                          </p:val>
                                        </p:tav>
                                      </p:tavLst>
                                    </p:anim>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2">
                                            <p:txEl>
                                              <p:pRg st="3" end="3"/>
                                            </p:txEl>
                                          </p:spTgt>
                                        </p:tgtEl>
                                        <p:attrNameLst>
                                          <p:attrName>style.visibility</p:attrName>
                                        </p:attrNameLst>
                                      </p:cBhvr>
                                      <p:to>
                                        <p:strVal val="visible"/>
                                      </p:to>
                                    </p:set>
                                    <p:animEffect transition="in" filter="wipe(left)">
                                      <p:cBhvr>
                                        <p:cTn id="71" dur="500"/>
                                        <p:tgtEl>
                                          <p:spTgt spid="2">
                                            <p:txEl>
                                              <p:pRg st="3" end="3"/>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23" presetClass="entr" presetSubtype="288" fill="hold" nodeType="click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strVal val="4/3*#ppt_w"/>
                                          </p:val>
                                        </p:tav>
                                        <p:tav tm="100000">
                                          <p:val>
                                            <p:strVal val="#ppt_w"/>
                                          </p:val>
                                        </p:tav>
                                      </p:tavLst>
                                    </p:anim>
                                    <p:anim calcmode="lin" valueType="num">
                                      <p:cBhvr>
                                        <p:cTn id="77" dur="500" fill="hold"/>
                                        <p:tgtEl>
                                          <p:spTgt spid="33"/>
                                        </p:tgtEl>
                                        <p:attrNameLst>
                                          <p:attrName>ppt_h</p:attrName>
                                        </p:attrNameLst>
                                      </p:cBhvr>
                                      <p:tavLst>
                                        <p:tav tm="0">
                                          <p:val>
                                            <p:strVal val="4/3*#ppt_h"/>
                                          </p:val>
                                        </p:tav>
                                        <p:tav tm="100000">
                                          <p:val>
                                            <p:strVal val="#ppt_h"/>
                                          </p:val>
                                        </p:tav>
                                      </p:tavLst>
                                    </p:anim>
                                  </p:childTnLst>
                                </p:cTn>
                              </p:par>
                            </p:childTnLst>
                          </p:cTn>
                        </p:par>
                        <p:par>
                          <p:cTn id="78" fill="hold">
                            <p:stCondLst>
                              <p:cond delay="500"/>
                            </p:stCondLst>
                            <p:childTnLst>
                              <p:par>
                                <p:cTn id="79" presetID="22" presetClass="entr" presetSubtype="8" fill="hold" grpId="0" nodeType="afterEffect">
                                  <p:stCondLst>
                                    <p:cond delay="0"/>
                                  </p:stCondLst>
                                  <p:childTnLst>
                                    <p:set>
                                      <p:cBhvr>
                                        <p:cTn id="80" dur="1" fill="hold">
                                          <p:stCondLst>
                                            <p:cond delay="0"/>
                                          </p:stCondLst>
                                        </p:cTn>
                                        <p:tgtEl>
                                          <p:spTgt spid="2">
                                            <p:txEl>
                                              <p:pRg st="4" end="4"/>
                                            </p:txEl>
                                          </p:spTgt>
                                        </p:tgtEl>
                                        <p:attrNameLst>
                                          <p:attrName>style.visibility</p:attrName>
                                        </p:attrNameLst>
                                      </p:cBhvr>
                                      <p:to>
                                        <p:strVal val="visible"/>
                                      </p:to>
                                    </p:set>
                                    <p:animEffect transition="in" filter="wipe(left)">
                                      <p:cBhvr>
                                        <p:cTn id="81" dur="500"/>
                                        <p:tgtEl>
                                          <p:spTgt spid="2">
                                            <p:txEl>
                                              <p:pRg st="4" end="4"/>
                                            </p:txEl>
                                          </p:spTgt>
                                        </p:tgtEl>
                                      </p:cBhvr>
                                    </p:animEffect>
                                  </p:childTnLst>
                                </p:cTn>
                              </p:par>
                            </p:childTnLst>
                          </p:cTn>
                        </p:par>
                        <p:par>
                          <p:cTn id="82" fill="hold">
                            <p:stCondLst>
                              <p:cond delay="1000"/>
                            </p:stCondLst>
                            <p:childTnLst>
                              <p:par>
                                <p:cTn id="83" presetID="17" presetClass="entr" presetSubtype="8" fill="hold"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ppt_x</p:attrName>
                                        </p:attrNameLst>
                                      </p:cBhvr>
                                      <p:tavLst>
                                        <p:tav tm="0">
                                          <p:val>
                                            <p:strVal val="#ppt_x-#ppt_w/2"/>
                                          </p:val>
                                        </p:tav>
                                        <p:tav tm="100000">
                                          <p:val>
                                            <p:strVal val="#ppt_x"/>
                                          </p:val>
                                        </p:tav>
                                      </p:tavLst>
                                    </p:anim>
                                    <p:anim calcmode="lin" valueType="num">
                                      <p:cBhvr>
                                        <p:cTn id="86" dur="500" fill="hold"/>
                                        <p:tgtEl>
                                          <p:spTgt spid="17"/>
                                        </p:tgtEl>
                                        <p:attrNameLst>
                                          <p:attrName>ppt_y</p:attrName>
                                        </p:attrNameLst>
                                      </p:cBhvr>
                                      <p:tavLst>
                                        <p:tav tm="0">
                                          <p:val>
                                            <p:strVal val="#ppt_y"/>
                                          </p:val>
                                        </p:tav>
                                        <p:tav tm="100000">
                                          <p:val>
                                            <p:strVal val="#ppt_y"/>
                                          </p:val>
                                        </p:tav>
                                      </p:tavLst>
                                    </p:anim>
                                    <p:anim calcmode="lin" valueType="num">
                                      <p:cBhvr>
                                        <p:cTn id="87" dur="500" fill="hold"/>
                                        <p:tgtEl>
                                          <p:spTgt spid="17"/>
                                        </p:tgtEl>
                                        <p:attrNameLst>
                                          <p:attrName>ppt_w</p:attrName>
                                        </p:attrNameLst>
                                      </p:cBhvr>
                                      <p:tavLst>
                                        <p:tav tm="0">
                                          <p:val>
                                            <p:fltVal val="0"/>
                                          </p:val>
                                        </p:tav>
                                        <p:tav tm="100000">
                                          <p:val>
                                            <p:strVal val="#ppt_w"/>
                                          </p:val>
                                        </p:tav>
                                      </p:tavLst>
                                    </p:anim>
                                    <p:anim calcmode="lin" valueType="num">
                                      <p:cBhvr>
                                        <p:cTn id="88" dur="500" fill="hold"/>
                                        <p:tgtEl>
                                          <p:spTgt spid="17"/>
                                        </p:tgtEl>
                                        <p:attrNameLst>
                                          <p:attrName>ppt_h</p:attrName>
                                        </p:attrNameLst>
                                      </p:cBhvr>
                                      <p:tavLst>
                                        <p:tav tm="0">
                                          <p:val>
                                            <p:strVal val="#ppt_h"/>
                                          </p:val>
                                        </p:tav>
                                        <p:tav tm="100000">
                                          <p:val>
                                            <p:strVal val="#ppt_h"/>
                                          </p:val>
                                        </p:tav>
                                      </p:tavLst>
                                    </p:anim>
                                  </p:childTnLst>
                                </p:cTn>
                              </p:par>
                            </p:childTnLst>
                          </p:cTn>
                        </p:par>
                        <p:par>
                          <p:cTn id="89" fill="hold">
                            <p:stCondLst>
                              <p:cond delay="1500"/>
                            </p:stCondLst>
                            <p:childTnLst>
                              <p:par>
                                <p:cTn id="90" presetID="22" presetClass="entr" presetSubtype="8" fill="hold" grpId="0" nodeType="afterEffect">
                                  <p:stCondLst>
                                    <p:cond delay="0"/>
                                  </p:stCondLst>
                                  <p:childTnLst>
                                    <p:set>
                                      <p:cBhvr>
                                        <p:cTn id="91" dur="1" fill="hold">
                                          <p:stCondLst>
                                            <p:cond delay="0"/>
                                          </p:stCondLst>
                                        </p:cTn>
                                        <p:tgtEl>
                                          <p:spTgt spid="2">
                                            <p:txEl>
                                              <p:pRg st="5" end="5"/>
                                            </p:txEl>
                                          </p:spTgt>
                                        </p:tgtEl>
                                        <p:attrNameLst>
                                          <p:attrName>style.visibility</p:attrName>
                                        </p:attrNameLst>
                                      </p:cBhvr>
                                      <p:to>
                                        <p:strVal val="visible"/>
                                      </p:to>
                                    </p:set>
                                    <p:animEffect transition="in" filter="wipe(left)">
                                      <p:cBhvr>
                                        <p:cTn id="92" dur="500"/>
                                        <p:tgtEl>
                                          <p:spTgt spid="2">
                                            <p:txEl>
                                              <p:pRg st="5" end="5"/>
                                            </p:txEl>
                                          </p:spTgt>
                                        </p:tgtEl>
                                      </p:cBhvr>
                                    </p:animEffect>
                                  </p:childTnLst>
                                </p:cTn>
                              </p:par>
                            </p:childTnLst>
                          </p:cTn>
                        </p:par>
                        <p:par>
                          <p:cTn id="93" fill="hold">
                            <p:stCondLst>
                              <p:cond delay="2000"/>
                            </p:stCondLst>
                            <p:childTnLst>
                              <p:par>
                                <p:cTn id="94" presetID="17" presetClass="entr" presetSubtype="8"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ppt_x</p:attrName>
                                        </p:attrNameLst>
                                      </p:cBhvr>
                                      <p:tavLst>
                                        <p:tav tm="0">
                                          <p:val>
                                            <p:strVal val="#ppt_x-#ppt_w/2"/>
                                          </p:val>
                                        </p:tav>
                                        <p:tav tm="100000">
                                          <p:val>
                                            <p:strVal val="#ppt_x"/>
                                          </p:val>
                                        </p:tav>
                                      </p:tavLst>
                                    </p:anim>
                                    <p:anim calcmode="lin" valueType="num">
                                      <p:cBhvr>
                                        <p:cTn id="97" dur="500" fill="hold"/>
                                        <p:tgtEl>
                                          <p:spTgt spid="11"/>
                                        </p:tgtEl>
                                        <p:attrNameLst>
                                          <p:attrName>ppt_y</p:attrName>
                                        </p:attrNameLst>
                                      </p:cBhvr>
                                      <p:tavLst>
                                        <p:tav tm="0">
                                          <p:val>
                                            <p:strVal val="#ppt_y"/>
                                          </p:val>
                                        </p:tav>
                                        <p:tav tm="100000">
                                          <p:val>
                                            <p:strVal val="#ppt_y"/>
                                          </p:val>
                                        </p:tav>
                                      </p:tavLst>
                                    </p:anim>
                                    <p:anim calcmode="lin" valueType="num">
                                      <p:cBhvr>
                                        <p:cTn id="98" dur="500" fill="hold"/>
                                        <p:tgtEl>
                                          <p:spTgt spid="11"/>
                                        </p:tgtEl>
                                        <p:attrNameLst>
                                          <p:attrName>ppt_w</p:attrName>
                                        </p:attrNameLst>
                                      </p:cBhvr>
                                      <p:tavLst>
                                        <p:tav tm="0">
                                          <p:val>
                                            <p:fltVal val="0"/>
                                          </p:val>
                                        </p:tav>
                                        <p:tav tm="100000">
                                          <p:val>
                                            <p:strVal val="#ppt_w"/>
                                          </p:val>
                                        </p:tav>
                                      </p:tavLst>
                                    </p:anim>
                                    <p:anim calcmode="lin" valueType="num">
                                      <p:cBhvr>
                                        <p:cTn id="99" dur="500" fill="hold"/>
                                        <p:tgtEl>
                                          <p:spTgt spid="11"/>
                                        </p:tgtEl>
                                        <p:attrNameLst>
                                          <p:attrName>ppt_h</p:attrName>
                                        </p:attrNameLst>
                                      </p:cBhvr>
                                      <p:tavLst>
                                        <p:tav tm="0">
                                          <p:val>
                                            <p:strVal val="#ppt_h"/>
                                          </p:val>
                                        </p:tav>
                                        <p:tav tm="100000">
                                          <p:val>
                                            <p:strVal val="#ppt_h"/>
                                          </p:val>
                                        </p:tav>
                                      </p:tavLst>
                                    </p:anim>
                                  </p:childTnLst>
                                </p:cTn>
                              </p:par>
                            </p:childTnLst>
                          </p:cTn>
                        </p:par>
                        <p:par>
                          <p:cTn id="100" fill="hold">
                            <p:stCondLst>
                              <p:cond delay="2500"/>
                            </p:stCondLst>
                            <p:childTnLst>
                              <p:par>
                                <p:cTn id="101" presetID="22" presetClass="entr" presetSubtype="8" fill="hold" grpId="0" nodeType="afterEffect">
                                  <p:stCondLst>
                                    <p:cond delay="0"/>
                                  </p:stCondLst>
                                  <p:childTnLst>
                                    <p:set>
                                      <p:cBhvr>
                                        <p:cTn id="102" dur="1" fill="hold">
                                          <p:stCondLst>
                                            <p:cond delay="0"/>
                                          </p:stCondLst>
                                        </p:cTn>
                                        <p:tgtEl>
                                          <p:spTgt spid="2">
                                            <p:txEl>
                                              <p:pRg st="6" end="6"/>
                                            </p:txEl>
                                          </p:spTgt>
                                        </p:tgtEl>
                                        <p:attrNameLst>
                                          <p:attrName>style.visibility</p:attrName>
                                        </p:attrNameLst>
                                      </p:cBhvr>
                                      <p:to>
                                        <p:strVal val="visible"/>
                                      </p:to>
                                    </p:set>
                                    <p:animEffect transition="in" filter="wipe(left)">
                                      <p:cBhvr>
                                        <p:cTn id="10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4" grpId="0"/>
      <p:bldP spid="6"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5B9772AF-C616-EA90-E60F-5726796F0E85}"/>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3350D294-6636-D5BC-56B9-8AD6EA412E41}"/>
              </a:ext>
            </a:extLst>
          </p:cNvPr>
          <p:cNvSpPr txBox="1"/>
          <p:nvPr/>
        </p:nvSpPr>
        <p:spPr>
          <a:xfrm>
            <a:off x="3913238" y="4951737"/>
            <a:ext cx="8072285" cy="1569660"/>
          </a:xfrm>
          <a:prstGeom prst="rect">
            <a:avLst/>
          </a:prstGeom>
          <a:noFill/>
          <a:effectLst>
            <a:outerShdw blurRad="50800" dist="38100" dir="2700000" algn="tl" rotWithShape="0">
              <a:prstClr val="black">
                <a:alpha val="40000"/>
              </a:prstClr>
            </a:outerShdw>
          </a:effectLst>
        </p:spPr>
        <p:txBody>
          <a:bodyPr wrap="square">
            <a:spAutoFit/>
          </a:bodyPr>
          <a:lstStyle/>
          <a:p>
            <a:pPr algn="r"/>
            <a:r>
              <a:rPr lang="es-ES" sz="9600" b="1" dirty="0">
                <a:ln w="6600">
                  <a:solidFill>
                    <a:schemeClr val="accent2"/>
                  </a:solidFill>
                  <a:prstDash val="solid"/>
                </a:ln>
                <a:solidFill>
                  <a:srgbClr val="FFFFFF"/>
                </a:solidFill>
                <a:effectLst>
                  <a:outerShdw dist="38100" dir="2700000" algn="tl" rotWithShape="0">
                    <a:schemeClr val="accent2"/>
                  </a:outerShdw>
                </a:effectLst>
              </a:rPr>
              <a:t>APOSTASIA</a:t>
            </a:r>
          </a:p>
        </p:txBody>
      </p:sp>
      <p:pic>
        <p:nvPicPr>
          <p:cNvPr id="1026" name="Picture 2" descr="C:\DATOS PC CLAUDIO\IGLESIA\Escuela Sabatica - ppt lecciones\2025\3 TRIMESTRE\leccion 11\Immagine2.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12701" y="0"/>
            <a:ext cx="12204701" cy="3395663"/>
          </a:xfrm>
          <a:prstGeom prst="rect">
            <a:avLst/>
          </a:prstGeom>
          <a:noFill/>
        </p:spPr>
      </p:pic>
    </p:spTree>
    <p:extLst>
      <p:ext uri="{BB962C8B-B14F-4D97-AF65-F5344CB8AC3E}">
        <p14:creationId xmlns:p14="http://schemas.microsoft.com/office/powerpoint/2010/main" val="3694740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AF2426E9-DE19-0CD9-47FF-A6D1EB57E360}"/>
              </a:ext>
            </a:extLst>
          </p:cNvPr>
          <p:cNvSpPr>
            <a:spLocks noGrp="1" noRot="1" noMove="1" noResize="1" noEditPoints="1" noAdjustHandles="1" noChangeArrowheads="1" noChangeShapeType="1"/>
          </p:cNvSpPr>
          <p:nvPr/>
        </p:nvSpPr>
        <p:spPr>
          <a:xfrm>
            <a:off x="0" y="0"/>
            <a:ext cx="12192000" cy="1293781"/>
          </a:xfrm>
          <a:prstGeom prst="rect">
            <a:avLst/>
          </a:prstGeom>
          <a:ln>
            <a:no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pic>
        <p:nvPicPr>
          <p:cNvPr id="20" name="Imagen 19" descr="Imagen que contiene cebra, tabla, pantalla, parado&#10;&#10;El contenido generado por IA puede ser incorrecto.">
            <a:extLst>
              <a:ext uri="{FF2B5EF4-FFF2-40B4-BE49-F238E27FC236}">
                <a16:creationId xmlns:a16="http://schemas.microsoft.com/office/drawing/2014/main" id="{64FFD73C-993B-3C3B-9A9B-12F0ECE362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623" y="1330496"/>
            <a:ext cx="2342196" cy="274257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CuadroTexto 2">
            <a:extLst>
              <a:ext uri="{FF2B5EF4-FFF2-40B4-BE49-F238E27FC236}">
                <a16:creationId xmlns:a16="http://schemas.microsoft.com/office/drawing/2014/main" id="{67182FBA-FEAC-74ED-7A91-AD2055A4BAFB}"/>
              </a:ext>
            </a:extLst>
          </p:cNvPr>
          <p:cNvSpPr txBox="1"/>
          <p:nvPr/>
        </p:nvSpPr>
        <p:spPr>
          <a:xfrm>
            <a:off x="0" y="0"/>
            <a:ext cx="9224717" cy="769441"/>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dirty="0">
                <a:ln/>
                <a:solidFill>
                  <a:schemeClr val="accent3"/>
                </a:solidFill>
              </a:rPr>
              <a:t>LA DEBOLEZZA DI ARONNE</a:t>
            </a:r>
          </a:p>
        </p:txBody>
      </p:sp>
      <p:sp>
        <p:nvSpPr>
          <p:cNvPr id="5" name="CuadroTexto 4">
            <a:extLst>
              <a:ext uri="{FF2B5EF4-FFF2-40B4-BE49-F238E27FC236}">
                <a16:creationId xmlns:a16="http://schemas.microsoft.com/office/drawing/2014/main" id="{FBE8A239-CB95-4A3E-4132-30D28B2E7C54}"/>
              </a:ext>
            </a:extLst>
          </p:cNvPr>
          <p:cNvSpPr txBox="1"/>
          <p:nvPr/>
        </p:nvSpPr>
        <p:spPr>
          <a:xfrm>
            <a:off x="179623" y="611552"/>
            <a:ext cx="8840795"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6">
                    <a:lumMod val="75000"/>
                  </a:schemeClr>
                </a:solidFill>
                <a:latin typeface="Comic Sans MS" panose="030F0702030302020204" pitchFamily="66" charset="0"/>
              </a:rPr>
              <a:t>«Quando Aaronne vide questo, eresse un altare davanti ad esso e fece un bando che diceva: Domani sarà festa in onore dell'Eterno!»</a:t>
            </a:r>
            <a:r>
              <a:rPr lang="es-ES" b="1" dirty="0">
                <a:solidFill>
                  <a:schemeClr val="accent6">
                    <a:lumMod val="75000"/>
                  </a:schemeClr>
                </a:solidFill>
                <a:latin typeface="Comic Sans MS" panose="030F0702030302020204" pitchFamily="66" charset="0"/>
              </a:rPr>
              <a:t> </a:t>
            </a:r>
            <a:r>
              <a:rPr lang="es-ES" sz="1400" b="1" dirty="0">
                <a:solidFill>
                  <a:schemeClr val="accent6">
                    <a:lumMod val="75000"/>
                  </a:schemeClr>
                </a:solidFill>
                <a:latin typeface="Comic Sans MS" panose="030F0702030302020204" pitchFamily="66" charset="0"/>
              </a:rPr>
              <a:t>(Esodo 32:5)</a:t>
            </a:r>
          </a:p>
        </p:txBody>
      </p:sp>
      <p:sp>
        <p:nvSpPr>
          <p:cNvPr id="6" name="CuadroTexto 5">
            <a:extLst>
              <a:ext uri="{FF2B5EF4-FFF2-40B4-BE49-F238E27FC236}">
                <a16:creationId xmlns:a16="http://schemas.microsoft.com/office/drawing/2014/main" id="{D6566549-ED16-C095-72F8-80176C9232AE}"/>
              </a:ext>
            </a:extLst>
          </p:cNvPr>
          <p:cNvSpPr txBox="1"/>
          <p:nvPr/>
        </p:nvSpPr>
        <p:spPr>
          <a:xfrm>
            <a:off x="2347422" y="1294328"/>
            <a:ext cx="6767269" cy="1200329"/>
          </a:xfrm>
          <a:prstGeom prst="rect">
            <a:avLst/>
          </a:prstGeom>
          <a:noFill/>
        </p:spPr>
        <p:txBody>
          <a:bodyPr wrap="square" rtlCol="0">
            <a:spAutoFit/>
          </a:bodyPr>
          <a:lstStyle/>
          <a:p>
            <a:pPr>
              <a:spcBef>
                <a:spcPts val="600"/>
              </a:spcBef>
            </a:pPr>
            <a:r>
              <a:rPr lang="it-IT" b="1" dirty="0"/>
              <a:t>Sebbene la parola ebraica </a:t>
            </a:r>
            <a:r>
              <a:rPr lang="it-IT" b="1" dirty="0" err="1"/>
              <a:t>elohim</a:t>
            </a:r>
            <a:r>
              <a:rPr lang="it-IT" b="1" dirty="0"/>
              <a:t> sia il plurale di “dio”, viene comunemente usata per riferirsi all'unico Dio: «Io sono il Signore tuo Dio [</a:t>
            </a:r>
            <a:r>
              <a:rPr lang="it-IT" b="1" dirty="0" err="1"/>
              <a:t>elohim</a:t>
            </a:r>
            <a:r>
              <a:rPr lang="it-IT" b="1" dirty="0"/>
              <a:t>], che ti ho fatto uscire dal paese d'Egitto» (Esodo 20:2).</a:t>
            </a:r>
            <a:endParaRPr lang="es-ES" b="1" dirty="0"/>
          </a:p>
        </p:txBody>
      </p:sp>
      <p:pic>
        <p:nvPicPr>
          <p:cNvPr id="10" name="Imagen 9" descr="Imagen que contiene montaña, exterior, hombre, mujer&#10;&#10;El contenido generado por IA puede ser incorrecto.">
            <a:extLst>
              <a:ext uri="{FF2B5EF4-FFF2-40B4-BE49-F238E27FC236}">
                <a16:creationId xmlns:a16="http://schemas.microsoft.com/office/drawing/2014/main" id="{4D27BCF1-26B7-74F4-E630-740B0A9B242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114691" y="3811757"/>
            <a:ext cx="2873013" cy="2940050"/>
          </a:xfrm>
          <a:prstGeom prst="rect">
            <a:avLst/>
          </a:prstGeom>
          <a:ln w="38100" cap="sq">
            <a:solidFill>
              <a:srgbClr val="940C50"/>
            </a:solidFill>
            <a:prstDash val="solid"/>
            <a:miter lim="800000"/>
          </a:ln>
          <a:effectLst>
            <a:outerShdw blurRad="50800" dist="38100" dir="2700000" algn="tl" rotWithShape="0">
              <a:srgbClr val="000000">
                <a:alpha val="43000"/>
              </a:srgbClr>
            </a:outerShdw>
          </a:effectLst>
        </p:spPr>
      </p:pic>
      <p:pic>
        <p:nvPicPr>
          <p:cNvPr id="14" name="Imagen 13" descr="Un grupo de personas paradas en una montaña&#10;&#10;El contenido generado por IA puede ser incorrecto.">
            <a:extLst>
              <a:ext uri="{FF2B5EF4-FFF2-40B4-BE49-F238E27FC236}">
                <a16:creationId xmlns:a16="http://schemas.microsoft.com/office/drawing/2014/main" id="{991929F4-42DE-1760-C7EB-F3174C4F9347}"/>
              </a:ext>
            </a:extLst>
          </p:cNvPr>
          <p:cNvPicPr>
            <a:picLocks noChangeAspect="1"/>
          </p:cNvPicPr>
          <p:nvPr/>
        </p:nvPicPr>
        <p:blipFill>
          <a:blip r:embed="rId5" cstate="email"/>
          <a:stretch>
            <a:fillRect/>
          </a:stretch>
        </p:blipFill>
        <p:spPr>
          <a:xfrm>
            <a:off x="9224717" y="211364"/>
            <a:ext cx="2762984" cy="3381019"/>
          </a:xfrm>
          <a:prstGeom prst="rect">
            <a:avLst/>
          </a:prstGeom>
          <a:ln w="88900" cap="sq" cmpd="thickThin">
            <a:solidFill>
              <a:srgbClr val="FF85D6"/>
            </a:solidFill>
            <a:prstDash val="solid"/>
            <a:miter lim="800000"/>
          </a:ln>
          <a:effectLst>
            <a:innerShdw blurRad="76200">
              <a:srgbClr val="000000"/>
            </a:innerShdw>
          </a:effectLst>
          <a:scene3d>
            <a:camera prst="orthographicFront"/>
            <a:lightRig rig="threePt" dir="t"/>
          </a:scene3d>
          <a:sp3d>
            <a:bevelT prst="relaxedInset"/>
          </a:sp3d>
        </p:spPr>
      </p:pic>
      <p:pic>
        <p:nvPicPr>
          <p:cNvPr id="18" name="Imagen 17" descr="Dibujo animado de un personaje con la boca abierta&#10;&#10;El contenido generado por IA puede ser incorrecto.">
            <a:extLst>
              <a:ext uri="{FF2B5EF4-FFF2-40B4-BE49-F238E27FC236}">
                <a16:creationId xmlns:a16="http://schemas.microsoft.com/office/drawing/2014/main" id="{17792EC8-A06F-5F62-4403-E8825B592FE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9623" y="4189655"/>
            <a:ext cx="3098284" cy="2512183"/>
          </a:xfrm>
          <a:prstGeom prst="rect">
            <a:avLst/>
          </a:prstGeom>
          <a:solidFill>
            <a:srgbClr val="FFFFFF">
              <a:shade val="85000"/>
            </a:srgbClr>
          </a:solidFill>
          <a:ln w="88900" cap="sq">
            <a:solidFill>
              <a:srgbClr val="E7C3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CuadroTexto 3">
            <a:extLst>
              <a:ext uri="{FF2B5EF4-FFF2-40B4-BE49-F238E27FC236}">
                <a16:creationId xmlns:a16="http://schemas.microsoft.com/office/drawing/2014/main" id="{90CE8C8E-F2EC-C667-3245-60F9133EC3FA}"/>
              </a:ext>
            </a:extLst>
          </p:cNvPr>
          <p:cNvSpPr txBox="1"/>
          <p:nvPr/>
        </p:nvSpPr>
        <p:spPr>
          <a:xfrm>
            <a:off x="3352801" y="4132242"/>
            <a:ext cx="5283132" cy="1200329"/>
          </a:xfrm>
          <a:prstGeom prst="rect">
            <a:avLst/>
          </a:prstGeom>
          <a:noFill/>
        </p:spPr>
        <p:txBody>
          <a:bodyPr wrap="square">
            <a:spAutoFit/>
          </a:bodyPr>
          <a:lstStyle/>
          <a:p>
            <a:pPr>
              <a:spcBef>
                <a:spcPts val="600"/>
              </a:spcBef>
            </a:pPr>
            <a:r>
              <a:rPr lang="it-IT" b="1" dirty="0"/>
              <a:t>L'iniziale esitazione di Aaronne nel cercare di negoziare con il popolo (Esodo 32:2) lo portò a favorire l'apostasia, invece di sradicarla.</a:t>
            </a:r>
            <a:endParaRPr lang="es-ES" b="1" dirty="0"/>
          </a:p>
        </p:txBody>
      </p:sp>
      <p:sp>
        <p:nvSpPr>
          <p:cNvPr id="8" name="CuadroTexto 7">
            <a:extLst>
              <a:ext uri="{FF2B5EF4-FFF2-40B4-BE49-F238E27FC236}">
                <a16:creationId xmlns:a16="http://schemas.microsoft.com/office/drawing/2014/main" id="{71952273-BFBF-78A6-4571-43F1D641F0EA}"/>
              </a:ext>
            </a:extLst>
          </p:cNvPr>
          <p:cNvSpPr txBox="1"/>
          <p:nvPr/>
        </p:nvSpPr>
        <p:spPr>
          <a:xfrm>
            <a:off x="3352801" y="5332571"/>
            <a:ext cx="5761890" cy="1200329"/>
          </a:xfrm>
          <a:prstGeom prst="rect">
            <a:avLst/>
          </a:prstGeom>
          <a:noFill/>
        </p:spPr>
        <p:txBody>
          <a:bodyPr wrap="square">
            <a:spAutoFit/>
          </a:bodyPr>
          <a:lstStyle/>
          <a:p>
            <a:pPr>
              <a:spcBef>
                <a:spcPts val="600"/>
              </a:spcBef>
            </a:pPr>
            <a:r>
              <a:rPr lang="it-IT" b="1" dirty="0"/>
              <a:t>Invece di ricordare loro il divieto di fabbricare idoli, Aaronne costruì per loro un vitello d'oro e dichiarò: «Ecco il tuo dio [</a:t>
            </a:r>
            <a:r>
              <a:rPr lang="it-IT" b="1" dirty="0" err="1"/>
              <a:t>elohim</a:t>
            </a:r>
            <a:r>
              <a:rPr lang="it-IT" b="1" dirty="0"/>
              <a:t>] che ti ha fatto uscire dall'Egitto!»</a:t>
            </a:r>
            <a:r>
              <a:rPr lang="es-ES" b="1" dirty="0"/>
              <a:t> (Esodo 32:4).</a:t>
            </a:r>
          </a:p>
        </p:txBody>
      </p:sp>
      <p:sp>
        <p:nvSpPr>
          <p:cNvPr id="7" name="CuadroTexto 6">
            <a:extLst>
              <a:ext uri="{FF2B5EF4-FFF2-40B4-BE49-F238E27FC236}">
                <a16:creationId xmlns:a16="http://schemas.microsoft.com/office/drawing/2014/main" id="{0AD7A2A0-1F61-5B17-083B-206CA99D6ED1}"/>
              </a:ext>
            </a:extLst>
          </p:cNvPr>
          <p:cNvSpPr txBox="1"/>
          <p:nvPr/>
        </p:nvSpPr>
        <p:spPr>
          <a:xfrm>
            <a:off x="2347422" y="2640409"/>
            <a:ext cx="6767268" cy="1200329"/>
          </a:xfrm>
          <a:prstGeom prst="rect">
            <a:avLst/>
          </a:prstGeom>
          <a:noFill/>
        </p:spPr>
        <p:txBody>
          <a:bodyPr wrap="square">
            <a:spAutoFit/>
          </a:bodyPr>
          <a:lstStyle/>
          <a:p>
            <a:pPr>
              <a:spcBef>
                <a:spcPts val="600"/>
              </a:spcBef>
            </a:pPr>
            <a:r>
              <a:rPr lang="it-IT" b="1" dirty="0"/>
              <a:t>In assenza di Mosè, il popolo chiese ad Aronne di creare un </a:t>
            </a:r>
            <a:r>
              <a:rPr lang="it-IT" b="1" dirty="0" err="1"/>
              <a:t>elohim</a:t>
            </a:r>
            <a:r>
              <a:rPr lang="it-IT" b="1" dirty="0"/>
              <a:t> visibile che potessero adorare (Esodo 32:1). Ben presto avevano dimenticato i comandamenti ricevuti e l'impegno a cui avevano stabilito di ubbidire (Esodo </a:t>
            </a:r>
            <a:r>
              <a:rPr lang="es-ES" b="1" dirty="0"/>
              <a:t>24:7).</a:t>
            </a:r>
          </a:p>
        </p:txBody>
      </p:sp>
    </p:spTree>
    <p:extLst>
      <p:ext uri="{BB962C8B-B14F-4D97-AF65-F5344CB8AC3E}">
        <p14:creationId xmlns:p14="http://schemas.microsoft.com/office/powerpoint/2010/main" val="3543035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par>
                          <p:cTn id="17" fill="hold">
                            <p:stCondLst>
                              <p:cond delay="1500"/>
                            </p:stCondLst>
                            <p:childTnLst>
                              <p:par>
                                <p:cTn id="18" presetID="49" presetClass="entr" presetSubtype="0" decel="10000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 calcmode="lin" valueType="num">
                                      <p:cBhvr>
                                        <p:cTn id="22" dur="500" fill="hold"/>
                                        <p:tgtEl>
                                          <p:spTgt spid="10"/>
                                        </p:tgtEl>
                                        <p:attrNameLst>
                                          <p:attrName>style.rotation</p:attrName>
                                        </p:attrNameLst>
                                      </p:cBhvr>
                                      <p:tavLst>
                                        <p:tav tm="0">
                                          <p:val>
                                            <p:fltVal val="360"/>
                                          </p:val>
                                        </p:tav>
                                        <p:tav tm="100000">
                                          <p:val>
                                            <p:fltVal val="0"/>
                                          </p:val>
                                        </p:tav>
                                      </p:tavLst>
                                    </p:anim>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900" decel="100000" fill="hold"/>
                                        <p:tgtEl>
                                          <p:spTgt spid="20"/>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wipe(left)">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1000" fill="hold"/>
                                        <p:tgtEl>
                                          <p:spTgt spid="14"/>
                                        </p:tgtEl>
                                        <p:attrNameLst>
                                          <p:attrName>ppt_w</p:attrName>
                                        </p:attrNameLst>
                                      </p:cBhvr>
                                      <p:tavLst>
                                        <p:tav tm="0">
                                          <p:val>
                                            <p:fltVal val="0"/>
                                          </p:val>
                                        </p:tav>
                                        <p:tav tm="100000">
                                          <p:val>
                                            <p:strVal val="#ppt_w"/>
                                          </p:val>
                                        </p:tav>
                                      </p:tavLst>
                                    </p:anim>
                                    <p:anim calcmode="lin" valueType="num">
                                      <p:cBhvr>
                                        <p:cTn id="46" dur="1000" fill="hold"/>
                                        <p:tgtEl>
                                          <p:spTgt spid="14"/>
                                        </p:tgtEl>
                                        <p:attrNameLst>
                                          <p:attrName>ppt_h</p:attrName>
                                        </p:attrNameLst>
                                      </p:cBhvr>
                                      <p:tavLst>
                                        <p:tav tm="0">
                                          <p:val>
                                            <p:fltVal val="0"/>
                                          </p:val>
                                        </p:tav>
                                        <p:tav tm="100000">
                                          <p:val>
                                            <p:strVal val="#ppt_h"/>
                                          </p:val>
                                        </p:tav>
                                      </p:tavLst>
                                    </p:anim>
                                    <p:anim calcmode="lin" valueType="num">
                                      <p:cBhvr>
                                        <p:cTn id="47" dur="1000" fill="hold"/>
                                        <p:tgtEl>
                                          <p:spTgt spid="14"/>
                                        </p:tgtEl>
                                        <p:attrNameLst>
                                          <p:attrName>style.rotation</p:attrName>
                                        </p:attrNameLst>
                                      </p:cBhvr>
                                      <p:tavLst>
                                        <p:tav tm="0">
                                          <p:val>
                                            <p:fltVal val="90"/>
                                          </p:val>
                                        </p:tav>
                                        <p:tav tm="100000">
                                          <p:val>
                                            <p:fltVal val="0"/>
                                          </p:val>
                                        </p:tav>
                                      </p:tavLst>
                                    </p:anim>
                                    <p:animEffect transition="in" filter="fade">
                                      <p:cBhvr>
                                        <p:cTn id="48" dur="1000"/>
                                        <p:tgtEl>
                                          <p:spTgt spid="14"/>
                                        </p:tgtEl>
                                      </p:cBhvr>
                                    </p:animEffect>
                                  </p:childTnLst>
                                </p:cTn>
                              </p:par>
                            </p:childTnLst>
                          </p:cTn>
                        </p:par>
                        <p:par>
                          <p:cTn id="49" fill="hold">
                            <p:stCondLst>
                              <p:cond delay="1000"/>
                            </p:stCondLst>
                            <p:childTnLst>
                              <p:par>
                                <p:cTn id="50" presetID="22" presetClass="entr" presetSubtype="8"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12" fill="hold" nodeType="click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4" grpId="0"/>
      <p:bldP spid="8" grpId="0"/>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DATOS PC CLAUDIO\IGLESIA\Escuela Sabatica - ppt lecciones\2025\3 TRIMESTRE\leccion 11\Immagine5.jpg"/>
          <p:cNvPicPr>
            <a:picLocks noChangeAspect="1" noChangeArrowheads="1"/>
          </p:cNvPicPr>
          <p:nvPr/>
        </p:nvPicPr>
        <p:blipFill>
          <a:blip r:embed="rId3" cstate="email"/>
          <a:srcRect/>
          <a:stretch>
            <a:fillRect/>
          </a:stretch>
        </p:blipFill>
        <p:spPr bwMode="auto">
          <a:xfrm>
            <a:off x="0" y="1444375"/>
            <a:ext cx="12192000" cy="5441965"/>
          </a:xfrm>
          <a:prstGeom prst="rect">
            <a:avLst/>
          </a:prstGeom>
          <a:noFill/>
        </p:spPr>
      </p:pic>
      <p:sp>
        <p:nvSpPr>
          <p:cNvPr id="14" name="Rectángulo 13">
            <a:extLst>
              <a:ext uri="{FF2B5EF4-FFF2-40B4-BE49-F238E27FC236}">
                <a16:creationId xmlns:a16="http://schemas.microsoft.com/office/drawing/2014/main" id="{5FBA31AA-18C1-B9D7-4144-528EF2C54EF1}"/>
              </a:ext>
            </a:extLst>
          </p:cNvPr>
          <p:cNvSpPr>
            <a:spLocks noGrp="1" noRot="1" noMove="1" noResize="1" noEditPoints="1" noAdjustHandles="1" noChangeArrowheads="1" noChangeShapeType="1"/>
          </p:cNvSpPr>
          <p:nvPr/>
        </p:nvSpPr>
        <p:spPr>
          <a:xfrm>
            <a:off x="0" y="0"/>
            <a:ext cx="12191999" cy="1435596"/>
          </a:xfrm>
          <a:prstGeom prst="rect">
            <a:avLst/>
          </a:prstGeom>
          <a:gradFill>
            <a:gsLst>
              <a:gs pos="0">
                <a:schemeClr val="bg2">
                  <a:lumMod val="90000"/>
                </a:schemeClr>
              </a:gs>
              <a:gs pos="39000">
                <a:srgbClr val="FFAC9A"/>
              </a:gs>
              <a:gs pos="100000">
                <a:srgbClr val="FFAC9A"/>
              </a:gs>
            </a:gsLst>
          </a:gradFill>
          <a:ln>
            <a:no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A1C95C65-0F1F-6675-C364-1F91FCFFD727}"/>
              </a:ext>
            </a:extLst>
          </p:cNvPr>
          <p:cNvSpPr txBox="1"/>
          <p:nvPr/>
        </p:nvSpPr>
        <p:spPr>
          <a:xfrm>
            <a:off x="0" y="-57150"/>
            <a:ext cx="12191999" cy="769441"/>
          </a:xfrm>
          <a:prstGeom prst="rect">
            <a:avLst/>
          </a:prstGeom>
          <a:noFill/>
        </p:spPr>
        <p:txBody>
          <a:bodyPr wrap="square">
            <a:spAutoFit/>
          </a:bodyPr>
          <a:lstStyle/>
          <a:p>
            <a:pPr algn="ctr"/>
            <a:r>
              <a:rPr lang="es-ES" sz="4400" b="1" spc="600" dirty="0">
                <a:ln w="10160">
                  <a:solidFill>
                    <a:schemeClr val="accent5"/>
                  </a:solidFill>
                  <a:prstDash val="solid"/>
                </a:ln>
                <a:solidFill>
                  <a:srgbClr val="FFFFFF"/>
                </a:solidFill>
                <a:effectLst>
                  <a:outerShdw blurRad="38100" dist="22860" dir="5400000" algn="tl" rotWithShape="0">
                    <a:srgbClr val="000000">
                      <a:alpha val="30000"/>
                    </a:srgbClr>
                  </a:outerShdw>
                </a:effectLst>
              </a:rPr>
              <a:t>LA FESTA DEL VITELLO</a:t>
            </a:r>
          </a:p>
        </p:txBody>
      </p:sp>
      <p:sp>
        <p:nvSpPr>
          <p:cNvPr id="5" name="CuadroTexto 4">
            <a:extLst>
              <a:ext uri="{FF2B5EF4-FFF2-40B4-BE49-F238E27FC236}">
                <a16:creationId xmlns:a16="http://schemas.microsoft.com/office/drawing/2014/main" id="{EF250E05-BD43-1A87-663A-1B9400F0C77D}"/>
              </a:ext>
            </a:extLst>
          </p:cNvPr>
          <p:cNvSpPr txBox="1"/>
          <p:nvPr/>
        </p:nvSpPr>
        <p:spPr>
          <a:xfrm>
            <a:off x="0" y="512266"/>
            <a:ext cx="7820025" cy="923330"/>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5"/>
                </a:solidFill>
                <a:latin typeface="Comic Sans MS" panose="030F0702030302020204" pitchFamily="66" charset="0"/>
              </a:rPr>
              <a:t>«L'indomani essi si alzarono presto, offrirono olocausti e recarono dei sacrifici di ringraziamento; il popolo si adagiò per mangiare e bere, poi si alzò per divertirsi»</a:t>
            </a:r>
            <a:r>
              <a:rPr lang="es-ES" b="1" dirty="0">
                <a:solidFill>
                  <a:schemeClr val="accent5"/>
                </a:solidFill>
                <a:latin typeface="Comic Sans MS" panose="030F0702030302020204" pitchFamily="66" charset="0"/>
              </a:rPr>
              <a:t> </a:t>
            </a:r>
            <a:r>
              <a:rPr lang="es-ES" sz="1400" b="1" dirty="0">
                <a:solidFill>
                  <a:schemeClr val="accent5"/>
                </a:solidFill>
                <a:latin typeface="Comic Sans MS" panose="030F0702030302020204" pitchFamily="66" charset="0"/>
              </a:rPr>
              <a:t>(Esodo 32:6)</a:t>
            </a:r>
          </a:p>
        </p:txBody>
      </p:sp>
      <p:sp>
        <p:nvSpPr>
          <p:cNvPr id="7" name="CuadroTexto 6">
            <a:extLst>
              <a:ext uri="{FF2B5EF4-FFF2-40B4-BE49-F238E27FC236}">
                <a16:creationId xmlns:a16="http://schemas.microsoft.com/office/drawing/2014/main" id="{4C6494DB-8C97-BB77-8E51-5A2B795A30B1}"/>
              </a:ext>
            </a:extLst>
          </p:cNvPr>
          <p:cNvSpPr txBox="1"/>
          <p:nvPr/>
        </p:nvSpPr>
        <p:spPr>
          <a:xfrm>
            <a:off x="256558" y="1586679"/>
            <a:ext cx="7468217" cy="923330"/>
          </a:xfrm>
          <a:prstGeom prst="rect">
            <a:avLst/>
          </a:prstGeom>
          <a:noFill/>
        </p:spPr>
        <p:txBody>
          <a:bodyPr wrap="square">
            <a:spAutoFit/>
          </a:bodyPr>
          <a:lstStyle/>
          <a:p>
            <a:pPr>
              <a:spcBef>
                <a:spcPts val="600"/>
              </a:spcBef>
            </a:pPr>
            <a:r>
              <a:rPr lang="it-IT" b="1" dirty="0"/>
              <a:t>Creando un idolo a forma di vitello, gli Israeliti ridussero il Dio Onnipotente all'immagine di un animale, adorando la creatura invece del Creatore </a:t>
            </a:r>
            <a:r>
              <a:rPr lang="es-ES" b="1" dirty="0"/>
              <a:t>(Romani 1:23).</a:t>
            </a:r>
          </a:p>
        </p:txBody>
      </p:sp>
      <p:pic>
        <p:nvPicPr>
          <p:cNvPr id="4" name="Imagen 3" descr="Imagen que contiene exterior, montaña, grupo, gente&#10;&#10;El contenido generado por IA puede ser incorrecto.">
            <a:extLst>
              <a:ext uri="{FF2B5EF4-FFF2-40B4-BE49-F238E27FC236}">
                <a16:creationId xmlns:a16="http://schemas.microsoft.com/office/drawing/2014/main" id="{4D8CF8DB-F43F-A96A-4B9F-7C7A693467A1}"/>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7820025" y="683715"/>
            <a:ext cx="4233291" cy="2925408"/>
          </a:xfrm>
          <a:prstGeom prst="snip2DiagRect">
            <a:avLst/>
          </a:prstGeom>
          <a:solidFill>
            <a:srgbClr val="FFFFFF">
              <a:shade val="85000"/>
            </a:srgbClr>
          </a:solidFill>
          <a:ln w="76200" cap="sq">
            <a:solidFill>
              <a:schemeClr val="accent5"/>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descr="Un par de personas de pie sobre superficie terrosa&#10;&#10;El contenido generado por IA puede ser incorrecto.">
            <a:extLst>
              <a:ext uri="{FF2B5EF4-FFF2-40B4-BE49-F238E27FC236}">
                <a16:creationId xmlns:a16="http://schemas.microsoft.com/office/drawing/2014/main" id="{64A2D1AC-C3CE-1A98-97AE-F7398B92B30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6561" y="3669149"/>
            <a:ext cx="4430750" cy="2130052"/>
          </a:xfrm>
          <a:prstGeom prst="snip2DiagRect">
            <a:avLst>
              <a:gd name="adj1" fmla="val 18657"/>
              <a:gd name="adj2" fmla="val 0"/>
            </a:avLst>
          </a:prstGeom>
          <a:solidFill>
            <a:srgbClr val="FFFFFF">
              <a:shade val="85000"/>
            </a:srgbClr>
          </a:solidFill>
          <a:ln w="76200" cap="sq">
            <a:solidFill>
              <a:schemeClr val="accent4">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Una persona en frente de fuego&#10;&#10;El contenido generado por IA puede ser incorrecto.">
            <a:extLst>
              <a:ext uri="{FF2B5EF4-FFF2-40B4-BE49-F238E27FC236}">
                <a16:creationId xmlns:a16="http://schemas.microsoft.com/office/drawing/2014/main" id="{12390C5E-5018-47CD-5DF0-1D52435F52E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49284" y="4592479"/>
            <a:ext cx="3304032" cy="2184468"/>
          </a:xfrm>
          <a:prstGeom prst="snip2DiagRect">
            <a:avLst>
              <a:gd name="adj1" fmla="val 9753"/>
              <a:gd name="adj2" fmla="val 37737"/>
            </a:avLst>
          </a:prstGeom>
          <a:solidFill>
            <a:srgbClr val="FFFFFF">
              <a:shade val="85000"/>
            </a:srgbClr>
          </a:solidFill>
          <a:ln w="76200" cap="sq">
            <a:solidFill>
              <a:srgbClr val="C400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CuadroTexto 5">
            <a:extLst>
              <a:ext uri="{FF2B5EF4-FFF2-40B4-BE49-F238E27FC236}">
                <a16:creationId xmlns:a16="http://schemas.microsoft.com/office/drawing/2014/main" id="{3E481141-4E0F-54DC-D5C5-F7410CB40A08}"/>
              </a:ext>
            </a:extLst>
          </p:cNvPr>
          <p:cNvSpPr txBox="1"/>
          <p:nvPr/>
        </p:nvSpPr>
        <p:spPr>
          <a:xfrm>
            <a:off x="4793673" y="3657600"/>
            <a:ext cx="7331652" cy="923330"/>
          </a:xfrm>
          <a:prstGeom prst="rect">
            <a:avLst/>
          </a:prstGeom>
          <a:noFill/>
        </p:spPr>
        <p:txBody>
          <a:bodyPr wrap="square">
            <a:spAutoFit/>
          </a:bodyPr>
          <a:lstStyle/>
          <a:p>
            <a:pPr>
              <a:spcBef>
                <a:spcPts val="600"/>
              </a:spcBef>
            </a:pPr>
            <a:r>
              <a:rPr lang="it-IT" b="1" dirty="0"/>
              <a:t>In realtà, smisero di adorare Dio per adorare i demoni (Deuteronomio 32:17). Mentre adoravano Dio, crescevano moralmente, poiché assomigliavano a Dio. </a:t>
            </a:r>
            <a:endParaRPr lang="es-ES" b="1" dirty="0"/>
          </a:p>
        </p:txBody>
      </p:sp>
      <p:sp>
        <p:nvSpPr>
          <p:cNvPr id="11" name="CuadroTexto 10">
            <a:extLst>
              <a:ext uri="{FF2B5EF4-FFF2-40B4-BE49-F238E27FC236}">
                <a16:creationId xmlns:a16="http://schemas.microsoft.com/office/drawing/2014/main" id="{5C1A7B70-9C76-763D-EEB1-9BD1EF2DB137}"/>
              </a:ext>
            </a:extLst>
          </p:cNvPr>
          <p:cNvSpPr txBox="1"/>
          <p:nvPr/>
        </p:nvSpPr>
        <p:spPr>
          <a:xfrm>
            <a:off x="138684" y="5842676"/>
            <a:ext cx="8538591" cy="923330"/>
          </a:xfrm>
          <a:prstGeom prst="rect">
            <a:avLst/>
          </a:prstGeom>
          <a:noFill/>
        </p:spPr>
        <p:txBody>
          <a:bodyPr wrap="square">
            <a:spAutoFit/>
          </a:bodyPr>
          <a:lstStyle/>
          <a:p>
            <a:pPr>
              <a:spcBef>
                <a:spcPts val="600"/>
              </a:spcBef>
            </a:pPr>
            <a:r>
              <a:rPr lang="it-IT" b="1"/>
              <a:t>Quando non affidiamo il nostro cuore al Creatore, ma serviamo qualsiasi altro idolo (e ce ne sono moltissimi), prima o poi questo ci porterà al degrado morale.</a:t>
            </a:r>
            <a:endParaRPr lang="es-ES" b="1" dirty="0"/>
          </a:p>
        </p:txBody>
      </p:sp>
      <p:sp>
        <p:nvSpPr>
          <p:cNvPr id="13" name="CuadroTexto 12">
            <a:extLst>
              <a:ext uri="{FF2B5EF4-FFF2-40B4-BE49-F238E27FC236}">
                <a16:creationId xmlns:a16="http://schemas.microsoft.com/office/drawing/2014/main" id="{33D8E329-9AE8-6228-918A-F7225C35239E}"/>
              </a:ext>
            </a:extLst>
          </p:cNvPr>
          <p:cNvSpPr txBox="1"/>
          <p:nvPr/>
        </p:nvSpPr>
        <p:spPr>
          <a:xfrm>
            <a:off x="4793673" y="4475018"/>
            <a:ext cx="3840882" cy="1200329"/>
          </a:xfrm>
          <a:prstGeom prst="rect">
            <a:avLst/>
          </a:prstGeom>
          <a:noFill/>
        </p:spPr>
        <p:txBody>
          <a:bodyPr wrap="square">
            <a:spAutoFit/>
          </a:bodyPr>
          <a:lstStyle/>
          <a:p>
            <a:r>
              <a:rPr lang="it-IT" b="1" dirty="0"/>
              <a:t>Adorando i demoni, iniziarono a degradarsi, poiché assomigliavano ai demoni che adoravano.</a:t>
            </a:r>
            <a:endParaRPr lang="es-ES" b="1" dirty="0"/>
          </a:p>
        </p:txBody>
      </p:sp>
      <p:sp>
        <p:nvSpPr>
          <p:cNvPr id="9" name="CuadroTexto 8">
            <a:extLst>
              <a:ext uri="{FF2B5EF4-FFF2-40B4-BE49-F238E27FC236}">
                <a16:creationId xmlns:a16="http://schemas.microsoft.com/office/drawing/2014/main" id="{86C30149-48C1-12B1-EA4E-D2FCA7485DB9}"/>
              </a:ext>
            </a:extLst>
          </p:cNvPr>
          <p:cNvSpPr txBox="1"/>
          <p:nvPr/>
        </p:nvSpPr>
        <p:spPr>
          <a:xfrm>
            <a:off x="256558" y="2527951"/>
            <a:ext cx="7468215" cy="923330"/>
          </a:xfrm>
          <a:prstGeom prst="rect">
            <a:avLst/>
          </a:prstGeom>
          <a:noFill/>
        </p:spPr>
        <p:txBody>
          <a:bodyPr wrap="square">
            <a:spAutoFit/>
          </a:bodyPr>
          <a:lstStyle/>
          <a:p>
            <a:pPr>
              <a:spcBef>
                <a:spcPts val="600"/>
              </a:spcBef>
            </a:pPr>
            <a:r>
              <a:rPr lang="it-IT" b="1" dirty="0"/>
              <a:t>Irrazionalmente, pensarono che una statua scolpita con lo scalpello sarebbe stata in grado di guidarli. Forse pensarono addirittura che lo stesso </a:t>
            </a:r>
            <a:r>
              <a:rPr lang="it-IT" b="1" dirty="0" err="1"/>
              <a:t>elohim</a:t>
            </a:r>
            <a:r>
              <a:rPr lang="it-IT" b="1" dirty="0"/>
              <a:t> si fosse trasformato in un vitello! </a:t>
            </a:r>
            <a:r>
              <a:rPr lang="es-ES" b="1" dirty="0"/>
              <a:t>(Esodo 32:24).</a:t>
            </a:r>
          </a:p>
        </p:txBody>
      </p:sp>
    </p:spTree>
    <p:extLst>
      <p:ext uri="{BB962C8B-B14F-4D97-AF65-F5344CB8AC3E}">
        <p14:creationId xmlns:p14="http://schemas.microsoft.com/office/powerpoint/2010/main" val="330719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8" presetClass="entr" presetSubtype="9"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upLeft)">
                                      <p:cBhvr>
                                        <p:cTn id="16" dur="500"/>
                                        <p:tgtEl>
                                          <p:spTgt spid="4"/>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 calcmode="lin" valueType="num">
                                      <p:cBhvr>
                                        <p:cTn id="37" dur="1000" fill="hold"/>
                                        <p:tgtEl>
                                          <p:spTgt spid="8"/>
                                        </p:tgtEl>
                                        <p:attrNameLst>
                                          <p:attrName>style.rotation</p:attrName>
                                        </p:attrNameLst>
                                      </p:cBhvr>
                                      <p:tavLst>
                                        <p:tav tm="0">
                                          <p:val>
                                            <p:fltVal val="90"/>
                                          </p:val>
                                        </p:tav>
                                        <p:tav tm="100000">
                                          <p:val>
                                            <p:fltVal val="0"/>
                                          </p:val>
                                        </p:tav>
                                      </p:tavLst>
                                    </p:anim>
                                    <p:animEffect transition="in" filter="fade">
                                      <p:cBhvr>
                                        <p:cTn id="38" dur="1000"/>
                                        <p:tgtEl>
                                          <p:spTgt spid="8"/>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1000" fill="hold"/>
                                        <p:tgtEl>
                                          <p:spTgt spid="10"/>
                                        </p:tgtEl>
                                        <p:attrNameLst>
                                          <p:attrName>ppt_w</p:attrName>
                                        </p:attrNameLst>
                                      </p:cBhvr>
                                      <p:tavLst>
                                        <p:tav tm="0">
                                          <p:val>
                                            <p:fltVal val="0"/>
                                          </p:val>
                                        </p:tav>
                                        <p:tav tm="100000">
                                          <p:val>
                                            <p:strVal val="#ppt_w"/>
                                          </p:val>
                                        </p:tav>
                                      </p:tavLst>
                                    </p:anim>
                                    <p:anim calcmode="lin" valueType="num">
                                      <p:cBhvr>
                                        <p:cTn id="53" dur="1000" fill="hold"/>
                                        <p:tgtEl>
                                          <p:spTgt spid="10"/>
                                        </p:tgtEl>
                                        <p:attrNameLst>
                                          <p:attrName>ppt_h</p:attrName>
                                        </p:attrNameLst>
                                      </p:cBhvr>
                                      <p:tavLst>
                                        <p:tav tm="0">
                                          <p:val>
                                            <p:fltVal val="0"/>
                                          </p:val>
                                        </p:tav>
                                        <p:tav tm="100000">
                                          <p:val>
                                            <p:strVal val="#ppt_h"/>
                                          </p:val>
                                        </p:tav>
                                      </p:tavLst>
                                    </p:anim>
                                    <p:anim calcmode="lin" valueType="num">
                                      <p:cBhvr>
                                        <p:cTn id="54" dur="1000" fill="hold"/>
                                        <p:tgtEl>
                                          <p:spTgt spid="10"/>
                                        </p:tgtEl>
                                        <p:attrNameLst>
                                          <p:attrName>style.rotation</p:attrName>
                                        </p:attrNameLst>
                                      </p:cBhvr>
                                      <p:tavLst>
                                        <p:tav tm="0">
                                          <p:val>
                                            <p:fltVal val="90"/>
                                          </p:val>
                                        </p:tav>
                                        <p:tav tm="100000">
                                          <p:val>
                                            <p:fltVal val="0"/>
                                          </p:val>
                                        </p:tav>
                                      </p:tavLst>
                                    </p:anim>
                                    <p:animEffect transition="in" filter="fade">
                                      <p:cBhvr>
                                        <p:cTn id="55" dur="1000"/>
                                        <p:tgtEl>
                                          <p:spTgt spid="10"/>
                                        </p:tgtEl>
                                      </p:cBhvr>
                                    </p:animEffect>
                                  </p:childTnLst>
                                </p:cTn>
                              </p:par>
                            </p:childTnLst>
                          </p:cTn>
                        </p:par>
                        <p:par>
                          <p:cTn id="56" fill="hold">
                            <p:stCondLst>
                              <p:cond delay="10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6" grpId="0"/>
      <p:bldP spid="11" grpId="0"/>
      <p:bldP spid="13"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0BF5CE49-2331-CA41-AE80-B7718F7A7AC9}"/>
              </a:ext>
            </a:extLst>
          </p:cNvPr>
          <p:cNvSpPr>
            <a:spLocks noGrp="1" noRot="1" noMove="1" noResize="1" noEditPoints="1" noAdjustHandles="1" noChangeArrowheads="1" noChangeShapeType="1"/>
          </p:cNvSpPr>
          <p:nvPr/>
        </p:nvSpPr>
        <p:spPr>
          <a:xfrm>
            <a:off x="0" y="0"/>
            <a:ext cx="12191999" cy="12943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3D32A446-E986-AFAF-31E8-9C94D2FA961D}"/>
              </a:ext>
            </a:extLst>
          </p:cNvPr>
          <p:cNvSpPr txBox="1"/>
          <p:nvPr/>
        </p:nvSpPr>
        <p:spPr>
          <a:xfrm>
            <a:off x="-64027" y="0"/>
            <a:ext cx="12191999" cy="769441"/>
          </a:xfrm>
          <a:prstGeom prst="rect">
            <a:avLst/>
          </a:prstGeom>
          <a:noFill/>
        </p:spPr>
        <p:txBody>
          <a:bodyPr wrap="square">
            <a:spAutoFit/>
          </a:bodyPr>
          <a:lstStyle/>
          <a:p>
            <a:pPr algn="ctr"/>
            <a:r>
              <a:rPr lang="es-ES" sz="4400" b="1" spc="50" dirty="0">
                <a:ln w="0"/>
                <a:solidFill>
                  <a:schemeClr val="bg1"/>
                </a:solidFill>
                <a:effectLst>
                  <a:innerShdw blurRad="63500" dist="50800" dir="13500000">
                    <a:srgbClr val="000000">
                      <a:alpha val="50000"/>
                    </a:srgbClr>
                  </a:innerShdw>
                </a:effectLst>
              </a:rPr>
              <a:t>LA DEPRAVAZIONE DEL’IDOLATRIA </a:t>
            </a:r>
          </a:p>
        </p:txBody>
      </p:sp>
      <p:sp>
        <p:nvSpPr>
          <p:cNvPr id="5" name="CuadroTexto 4">
            <a:extLst>
              <a:ext uri="{FF2B5EF4-FFF2-40B4-BE49-F238E27FC236}">
                <a16:creationId xmlns:a16="http://schemas.microsoft.com/office/drawing/2014/main" id="{20875D16-4F0F-CE6A-659F-DEE4D4E10834}"/>
              </a:ext>
            </a:extLst>
          </p:cNvPr>
          <p:cNvSpPr txBox="1"/>
          <p:nvPr/>
        </p:nvSpPr>
        <p:spPr>
          <a:xfrm>
            <a:off x="415636" y="644015"/>
            <a:ext cx="11305309" cy="646331"/>
          </a:xfrm>
          <a:prstGeom prst="rect">
            <a:avLst/>
          </a:prstGeom>
          <a:noFill/>
        </p:spPr>
        <p:txBody>
          <a:bodyPr wrap="square">
            <a:spAutoFit/>
          </a:bodyPr>
          <a:lstStyle/>
          <a:p>
            <a:pPr algn="ctr"/>
            <a:r>
              <a:rPr lang="it-IT"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«L'Eterno disse allora a Mosè: </a:t>
            </a:r>
            <a:r>
              <a:rPr lang="es-ES"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Va', scendi, perché il tuo popolo, che hai fatto uscire dal paese d'Egitto, si è corrotto</a:t>
            </a:r>
            <a:r>
              <a:rPr lang="es-ES"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es-ES"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tx2">
                    <a:lumMod val="40000"/>
                    <a:lumOff val="60000"/>
                  </a:schemeClr>
                </a:solidFill>
                <a:effectLst>
                  <a:outerShdw blurRad="38100" dist="38100" dir="2700000" algn="tl">
                    <a:srgbClr val="000000">
                      <a:alpha val="43137"/>
                    </a:srgbClr>
                  </a:outerShdw>
                </a:effectLst>
                <a:latin typeface="Comic Sans MS" panose="030F0702030302020204" pitchFamily="66" charset="0"/>
              </a:rPr>
              <a:t>(Esodo 32:7)</a:t>
            </a:r>
          </a:p>
        </p:txBody>
      </p:sp>
      <p:sp>
        <p:nvSpPr>
          <p:cNvPr id="6" name="CuadroTexto 5">
            <a:extLst>
              <a:ext uri="{FF2B5EF4-FFF2-40B4-BE49-F238E27FC236}">
                <a16:creationId xmlns:a16="http://schemas.microsoft.com/office/drawing/2014/main" id="{8B09B731-4B36-184F-8F5A-885905614F91}"/>
              </a:ext>
            </a:extLst>
          </p:cNvPr>
          <p:cNvSpPr txBox="1"/>
          <p:nvPr/>
        </p:nvSpPr>
        <p:spPr>
          <a:xfrm>
            <a:off x="1559895" y="1304234"/>
            <a:ext cx="7609845" cy="923330"/>
          </a:xfrm>
          <a:prstGeom prst="rect">
            <a:avLst/>
          </a:prstGeom>
          <a:noFill/>
        </p:spPr>
        <p:txBody>
          <a:bodyPr wrap="square" rtlCol="0">
            <a:spAutoFit/>
          </a:bodyPr>
          <a:lstStyle/>
          <a:p>
            <a:pPr>
              <a:spcBef>
                <a:spcPts val="600"/>
              </a:spcBef>
            </a:pPr>
            <a:r>
              <a:rPr lang="it-IT" b="1" dirty="0"/>
              <a:t>Prostrarsi davanti a un'immagine (anche se questa rappresenta Dio stesso, Cristo o i suoi santi) significa disubbidire alla Legge di Dio (Esodo 20:3-6) e, quindi, cadere nel peccato e nella corruzione.</a:t>
            </a:r>
            <a:endParaRPr lang="es-ES" b="1" dirty="0"/>
          </a:p>
        </p:txBody>
      </p:sp>
      <p:pic>
        <p:nvPicPr>
          <p:cNvPr id="4" name="Imagen 3" descr="Pintura de una persona&#10;&#10;El contenido generado por IA puede ser incorrecto.">
            <a:extLst>
              <a:ext uri="{FF2B5EF4-FFF2-40B4-BE49-F238E27FC236}">
                <a16:creationId xmlns:a16="http://schemas.microsoft.com/office/drawing/2014/main" id="{DD87C2A9-EA0F-5E99-C240-BD0F65AEA3F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9476507" y="1450695"/>
            <a:ext cx="2546387" cy="2246001"/>
          </a:xfrm>
          <a:prstGeom prst="rect">
            <a:avLst/>
          </a:prstGeom>
          <a:ln w="101600" cap="sq">
            <a:solidFill>
              <a:schemeClr val="accent2">
                <a:lumMod val="60000"/>
                <a:lumOff val="4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Imagen 6">
            <a:extLst>
              <a:ext uri="{FF2B5EF4-FFF2-40B4-BE49-F238E27FC236}">
                <a16:creationId xmlns:a16="http://schemas.microsoft.com/office/drawing/2014/main" id="{02079E5F-6C1E-8DB1-A95E-62A5F6F6B86D}"/>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41350" y="1450695"/>
            <a:ext cx="1343658" cy="2081784"/>
          </a:xfrm>
          <a:prstGeom prst="rect">
            <a:avLst/>
          </a:prstGeom>
          <a:ln w="101600" cap="sq">
            <a:solidFill>
              <a:schemeClr val="accent6"/>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3" name="Imagen 12" descr="Una persona con lentes comiendo&#10;&#10;El contenido generado por IA puede ser incorrecto.">
            <a:extLst>
              <a:ext uri="{FF2B5EF4-FFF2-40B4-BE49-F238E27FC236}">
                <a16:creationId xmlns:a16="http://schemas.microsoft.com/office/drawing/2014/main" id="{CF6FCEC9-C644-42C3-8627-5CB3926F3CB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5876925" y="3860081"/>
            <a:ext cx="3200400" cy="2815793"/>
          </a:xfrm>
          <a:prstGeom prst="rect">
            <a:avLst/>
          </a:prstGeom>
          <a:ln w="101600" cap="sq">
            <a:solidFill>
              <a:srgbClr val="83A561"/>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CuadroTexto 7">
            <a:extLst>
              <a:ext uri="{FF2B5EF4-FFF2-40B4-BE49-F238E27FC236}">
                <a16:creationId xmlns:a16="http://schemas.microsoft.com/office/drawing/2014/main" id="{E2250534-55B9-94F4-73FC-041E8FE6DC7E}"/>
              </a:ext>
            </a:extLst>
          </p:cNvPr>
          <p:cNvSpPr txBox="1"/>
          <p:nvPr/>
        </p:nvSpPr>
        <p:spPr>
          <a:xfrm>
            <a:off x="141350" y="3688846"/>
            <a:ext cx="5605283" cy="1200329"/>
          </a:xfrm>
          <a:prstGeom prst="rect">
            <a:avLst/>
          </a:prstGeom>
          <a:noFill/>
        </p:spPr>
        <p:txBody>
          <a:bodyPr wrap="square">
            <a:spAutoFit/>
          </a:bodyPr>
          <a:lstStyle/>
          <a:p>
            <a:pPr>
              <a:spcBef>
                <a:spcPts val="600"/>
              </a:spcBef>
            </a:pPr>
            <a:r>
              <a:rPr lang="it-IT" b="1"/>
              <a:t>Quali idoli adoriamo? Potete fare la vostra lista. Alcuni suggerimenti: orgoglio, denaro, potere, sesso, cibo, lavoro, social network...</a:t>
            </a:r>
            <a:endParaRPr lang="es-ES" b="1" dirty="0"/>
          </a:p>
        </p:txBody>
      </p:sp>
      <p:sp>
        <p:nvSpPr>
          <p:cNvPr id="10" name="CuadroTexto 9">
            <a:extLst>
              <a:ext uri="{FF2B5EF4-FFF2-40B4-BE49-F238E27FC236}">
                <a16:creationId xmlns:a16="http://schemas.microsoft.com/office/drawing/2014/main" id="{F0462634-0F0C-7D46-5346-D92267FBFD11}"/>
              </a:ext>
            </a:extLst>
          </p:cNvPr>
          <p:cNvSpPr txBox="1"/>
          <p:nvPr/>
        </p:nvSpPr>
        <p:spPr>
          <a:xfrm>
            <a:off x="1562729" y="2368865"/>
            <a:ext cx="7913779" cy="1477328"/>
          </a:xfrm>
          <a:prstGeom prst="rect">
            <a:avLst/>
          </a:prstGeom>
          <a:noFill/>
        </p:spPr>
        <p:txBody>
          <a:bodyPr wrap="square">
            <a:spAutoFit/>
          </a:bodyPr>
          <a:lstStyle/>
          <a:p>
            <a:pPr>
              <a:spcBef>
                <a:spcPts val="600"/>
              </a:spcBef>
            </a:pPr>
            <a:r>
              <a:rPr lang="it-IT" b="1"/>
              <a:t>In cosa consiste l'idolatria del XXI secolo? L'idolatria è il culto di qualcosa che sostituisce Dio. Un idolo è tutto ciò che cattura la nostra immaginazione, il nostro affetto, il nostro tempo e la nostra mente più di Dio, e che rende schiavi i nostri pensieri.</a:t>
            </a:r>
            <a:endParaRPr lang="es-ES" b="1" dirty="0"/>
          </a:p>
        </p:txBody>
      </p:sp>
      <p:sp>
        <p:nvSpPr>
          <p:cNvPr id="14" name="CuadroTexto 13">
            <a:extLst>
              <a:ext uri="{FF2B5EF4-FFF2-40B4-BE49-F238E27FC236}">
                <a16:creationId xmlns:a16="http://schemas.microsoft.com/office/drawing/2014/main" id="{DAB1E159-F00E-A6E2-067D-9F35FE87D416}"/>
              </a:ext>
            </a:extLst>
          </p:cNvPr>
          <p:cNvSpPr txBox="1"/>
          <p:nvPr/>
        </p:nvSpPr>
        <p:spPr>
          <a:xfrm>
            <a:off x="159225" y="4825716"/>
            <a:ext cx="5760380" cy="2031325"/>
          </a:xfrm>
          <a:prstGeom prst="rect">
            <a:avLst/>
          </a:prstGeom>
          <a:noFill/>
        </p:spPr>
        <p:txBody>
          <a:bodyPr wrap="square">
            <a:spAutoFit/>
          </a:bodyPr>
          <a:lstStyle/>
          <a:p>
            <a:pPr>
              <a:spcBef>
                <a:spcPts val="600"/>
              </a:spcBef>
            </a:pPr>
            <a:r>
              <a:rPr lang="it-IT" b="1"/>
              <a:t>Cosa implica adorare questi idoli? La nostra personalità, il nostro modo di pensare, i nostri affetti e persino la nostra vita sociale vengono trasformati. Scambiamo relazioni autentiche con Dio per interazioni vuote e prive di significato che non possono salvarci.</a:t>
            </a:r>
            <a:endParaRPr lang="es-ES" b="1" dirty="0"/>
          </a:p>
        </p:txBody>
      </p:sp>
      <p:pic>
        <p:nvPicPr>
          <p:cNvPr id="11" name="Imagen 10" descr="Un dibujo de una mujer sentada en una silla&#10;&#10;El contenido generado por IA puede ser incorrecto.">
            <a:extLst>
              <a:ext uri="{FF2B5EF4-FFF2-40B4-BE49-F238E27FC236}">
                <a16:creationId xmlns:a16="http://schemas.microsoft.com/office/drawing/2014/main" id="{211467D0-2623-CEEA-AE3F-9A0FC92C0921}"/>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9250297" y="3860081"/>
            <a:ext cx="2782478" cy="2815793"/>
          </a:xfrm>
          <a:prstGeom prst="rect">
            <a:avLst/>
          </a:prstGeom>
          <a:ln w="101600" cap="sq">
            <a:solidFill>
              <a:srgbClr val="DD8364"/>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554952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217">
                                          <p:stCondLst>
                                            <p:cond delay="0"/>
                                          </p:stCondLst>
                                        </p:cTn>
                                        <p:tgtEl>
                                          <p:spTgt spid="7"/>
                                        </p:tgtEl>
                                      </p:cBhvr>
                                    </p:animEffect>
                                    <p:anim calcmode="lin" valueType="num">
                                      <p:cBhvr>
                                        <p:cTn id="22" dur="683"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3" dur="249"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4" dur="249" tmFilter="0, 0; 0.125,0.2665; 0.25,0.4; 0.375,0.465; 0.5,0.5;  0.625,0.535; 0.75,0.6; 0.875,0.7335; 1,1">
                                          <p:stCondLst>
                                            <p:cond delay="249"/>
                                          </p:stCondLst>
                                        </p:cTn>
                                        <p:tgtEl>
                                          <p:spTgt spid="7"/>
                                        </p:tgtEl>
                                        <p:attrNameLst>
                                          <p:attrName>ppt_y</p:attrName>
                                        </p:attrNameLst>
                                      </p:cBhvr>
                                      <p:tavLst>
                                        <p:tav tm="0" fmla="#ppt_y-sin(pi*$)/9">
                                          <p:val>
                                            <p:fltVal val="0"/>
                                          </p:val>
                                        </p:tav>
                                        <p:tav tm="100000">
                                          <p:val>
                                            <p:fltVal val="1"/>
                                          </p:val>
                                        </p:tav>
                                      </p:tavLst>
                                    </p:anim>
                                    <p:anim calcmode="lin" valueType="num">
                                      <p:cBhvr>
                                        <p:cTn id="25" dur="124" tmFilter="0, 0; 0.125,0.2665; 0.25,0.4; 0.375,0.465; 0.5,0.5;  0.625,0.535; 0.75,0.6; 0.875,0.7335; 1,1">
                                          <p:stCondLst>
                                            <p:cond delay="497"/>
                                          </p:stCondLst>
                                        </p:cTn>
                                        <p:tgtEl>
                                          <p:spTgt spid="7"/>
                                        </p:tgtEl>
                                        <p:attrNameLst>
                                          <p:attrName>ppt_y</p:attrName>
                                        </p:attrNameLst>
                                      </p:cBhvr>
                                      <p:tavLst>
                                        <p:tav tm="0" fmla="#ppt_y-sin(pi*$)/27">
                                          <p:val>
                                            <p:fltVal val="0"/>
                                          </p:val>
                                        </p:tav>
                                        <p:tav tm="100000">
                                          <p:val>
                                            <p:fltVal val="1"/>
                                          </p:val>
                                        </p:tav>
                                      </p:tavLst>
                                    </p:anim>
                                    <p:anim calcmode="lin" valueType="num">
                                      <p:cBhvr>
                                        <p:cTn id="26" dur="62" tmFilter="0, 0; 0.125,0.2665; 0.25,0.4; 0.375,0.465; 0.5,0.5;  0.625,0.535; 0.75,0.6; 0.875,0.7335; 1,1">
                                          <p:stCondLst>
                                            <p:cond delay="621"/>
                                          </p:stCondLst>
                                        </p:cTn>
                                        <p:tgtEl>
                                          <p:spTgt spid="7"/>
                                        </p:tgtEl>
                                        <p:attrNameLst>
                                          <p:attrName>ppt_y</p:attrName>
                                        </p:attrNameLst>
                                      </p:cBhvr>
                                      <p:tavLst>
                                        <p:tav tm="0" fmla="#ppt_y-sin(pi*$)/81">
                                          <p:val>
                                            <p:fltVal val="0"/>
                                          </p:val>
                                        </p:tav>
                                        <p:tav tm="100000">
                                          <p:val>
                                            <p:fltVal val="1"/>
                                          </p:val>
                                        </p:tav>
                                      </p:tavLst>
                                    </p:anim>
                                    <p:animScale>
                                      <p:cBhvr>
                                        <p:cTn id="27" dur="10">
                                          <p:stCondLst>
                                            <p:cond delay="244"/>
                                          </p:stCondLst>
                                        </p:cTn>
                                        <p:tgtEl>
                                          <p:spTgt spid="7"/>
                                        </p:tgtEl>
                                      </p:cBhvr>
                                      <p:to x="100000" y="60000"/>
                                    </p:animScale>
                                    <p:animScale>
                                      <p:cBhvr>
                                        <p:cTn id="28" dur="62" decel="50000">
                                          <p:stCondLst>
                                            <p:cond delay="254"/>
                                          </p:stCondLst>
                                        </p:cTn>
                                        <p:tgtEl>
                                          <p:spTgt spid="7"/>
                                        </p:tgtEl>
                                      </p:cBhvr>
                                      <p:to x="100000" y="100000"/>
                                    </p:animScale>
                                    <p:animScale>
                                      <p:cBhvr>
                                        <p:cTn id="29" dur="10">
                                          <p:stCondLst>
                                            <p:cond delay="492"/>
                                          </p:stCondLst>
                                        </p:cTn>
                                        <p:tgtEl>
                                          <p:spTgt spid="7"/>
                                        </p:tgtEl>
                                      </p:cBhvr>
                                      <p:to x="100000" y="80000"/>
                                    </p:animScale>
                                    <p:animScale>
                                      <p:cBhvr>
                                        <p:cTn id="30" dur="62" decel="50000">
                                          <p:stCondLst>
                                            <p:cond delay="502"/>
                                          </p:stCondLst>
                                        </p:cTn>
                                        <p:tgtEl>
                                          <p:spTgt spid="7"/>
                                        </p:tgtEl>
                                      </p:cBhvr>
                                      <p:to x="100000" y="100000"/>
                                    </p:animScale>
                                    <p:animScale>
                                      <p:cBhvr>
                                        <p:cTn id="31" dur="10">
                                          <p:stCondLst>
                                            <p:cond delay="616"/>
                                          </p:stCondLst>
                                        </p:cTn>
                                        <p:tgtEl>
                                          <p:spTgt spid="7"/>
                                        </p:tgtEl>
                                      </p:cBhvr>
                                      <p:to x="100000" y="90000"/>
                                    </p:animScale>
                                    <p:animScale>
                                      <p:cBhvr>
                                        <p:cTn id="32" dur="62" decel="50000">
                                          <p:stCondLst>
                                            <p:cond delay="625"/>
                                          </p:stCondLst>
                                        </p:cTn>
                                        <p:tgtEl>
                                          <p:spTgt spid="7"/>
                                        </p:tgtEl>
                                      </p:cBhvr>
                                      <p:to x="100000" y="100000"/>
                                    </p:animScale>
                                    <p:animScale>
                                      <p:cBhvr>
                                        <p:cTn id="33" dur="10">
                                          <p:stCondLst>
                                            <p:cond delay="678"/>
                                          </p:stCondLst>
                                        </p:cTn>
                                        <p:tgtEl>
                                          <p:spTgt spid="7"/>
                                        </p:tgtEl>
                                      </p:cBhvr>
                                      <p:to x="100000" y="95000"/>
                                    </p:animScale>
                                    <p:animScale>
                                      <p:cBhvr>
                                        <p:cTn id="34" dur="62" decel="50000">
                                          <p:stCondLst>
                                            <p:cond delay="688"/>
                                          </p:stCondLst>
                                        </p:cTn>
                                        <p:tgtEl>
                                          <p:spTgt spid="7"/>
                                        </p:tgtEl>
                                      </p:cBhvr>
                                      <p:to x="100000" y="100000"/>
                                    </p:animScale>
                                  </p:childTnLst>
                                </p:cTn>
                              </p:par>
                            </p:childTnLst>
                          </p:cTn>
                        </p:par>
                        <p:par>
                          <p:cTn id="35" fill="hold">
                            <p:stCondLst>
                              <p:cond delay="75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5"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randombar(vertical)">
                                      <p:cBhvr>
                                        <p:cTn id="43" dur="500"/>
                                        <p:tgtEl>
                                          <p:spTgt spid="4"/>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box(in)">
                                      <p:cBhvr>
                                        <p:cTn id="52" dur="750"/>
                                        <p:tgtEl>
                                          <p:spTgt spid="13"/>
                                        </p:tgtEl>
                                      </p:cBhvr>
                                    </p:animEffect>
                                  </p:childTnLst>
                                </p:cTn>
                              </p:par>
                            </p:childTnLst>
                          </p:cTn>
                        </p:par>
                        <p:par>
                          <p:cTn id="53" fill="hold">
                            <p:stCondLst>
                              <p:cond delay="750"/>
                            </p:stCondLst>
                            <p:childTnLst>
                              <p:par>
                                <p:cTn id="54" presetID="22" presetClass="entr" presetSubtype="8"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childTnLst>
                          </p:cTn>
                        </p:par>
                      </p:childTnLst>
                    </p:cTn>
                  </p:par>
                  <p:par>
                    <p:cTn id="57" fill="hold">
                      <p:stCondLst>
                        <p:cond delay="indefinite"/>
                      </p:stCondLst>
                      <p:childTnLst>
                        <p:par>
                          <p:cTn id="58" fill="hold">
                            <p:stCondLst>
                              <p:cond delay="0"/>
                            </p:stCondLst>
                            <p:childTnLst>
                              <p:par>
                                <p:cTn id="59" presetID="23" presetClass="entr" presetSubtype="288"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strVal val="4/3*#ppt_w"/>
                                          </p:val>
                                        </p:tav>
                                        <p:tav tm="100000">
                                          <p:val>
                                            <p:strVal val="#ppt_w"/>
                                          </p:val>
                                        </p:tav>
                                      </p:tavLst>
                                    </p:anim>
                                    <p:anim calcmode="lin" valueType="num">
                                      <p:cBhvr>
                                        <p:cTn id="62" dur="500" fill="hold"/>
                                        <p:tgtEl>
                                          <p:spTgt spid="11"/>
                                        </p:tgtEl>
                                        <p:attrNameLst>
                                          <p:attrName>ppt_h</p:attrName>
                                        </p:attrNameLst>
                                      </p:cBhvr>
                                      <p:tavLst>
                                        <p:tav tm="0">
                                          <p:val>
                                            <p:strVal val="4/3*#ppt_h"/>
                                          </p:val>
                                        </p:tav>
                                        <p:tav tm="100000">
                                          <p:val>
                                            <p:strVal val="#ppt_h"/>
                                          </p:val>
                                        </p:tav>
                                      </p:tavLst>
                                    </p:anim>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10"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62277307-84AE-5F5A-F2E1-6769C2F025E5}"/>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335AB198-F7BB-AAC7-6511-04FB6A1072E5}"/>
              </a:ext>
            </a:extLst>
          </p:cNvPr>
          <p:cNvSpPr txBox="1"/>
          <p:nvPr/>
        </p:nvSpPr>
        <p:spPr>
          <a:xfrm>
            <a:off x="2189018" y="4951737"/>
            <a:ext cx="9796506" cy="1569660"/>
          </a:xfrm>
          <a:prstGeom prst="rect">
            <a:avLst/>
          </a:prstGeom>
          <a:noFill/>
          <a:effectLst>
            <a:outerShdw blurRad="50800" dist="38100" dir="2700000" algn="tl" rotWithShape="0">
              <a:prstClr val="black">
                <a:alpha val="55000"/>
              </a:prstClr>
            </a:outerShdw>
          </a:effectLst>
        </p:spPr>
        <p:txBody>
          <a:bodyPr wrap="square">
            <a:spAutoFit/>
          </a:bodyPr>
          <a:lstStyle/>
          <a:p>
            <a:pPr algn="r"/>
            <a:r>
              <a:rPr lang="es-ES" sz="9600" b="1" dirty="0">
                <a:ln w="6600">
                  <a:solidFill>
                    <a:srgbClr val="ED8F52"/>
                  </a:solidFill>
                  <a:prstDash val="solid"/>
                </a:ln>
                <a:solidFill>
                  <a:srgbClr val="FFFFFF"/>
                </a:solidFill>
                <a:effectLst>
                  <a:outerShdw dist="38100" dir="2700000" algn="tl" rotWithShape="0">
                    <a:srgbClr val="ED8F52"/>
                  </a:outerShdw>
                </a:effectLst>
              </a:rPr>
              <a:t>INTERCESSIONE</a:t>
            </a:r>
          </a:p>
        </p:txBody>
      </p:sp>
      <p:pic>
        <p:nvPicPr>
          <p:cNvPr id="5121" name="Picture 1" descr="C:\DATOS PC CLAUDIO\IGLESIA\Escuela Sabatica - ppt lecciones\2025\3 TRIMESTRE\leccion 11\Immagine6.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9256" y="-1799"/>
            <a:ext cx="12204700" cy="3395662"/>
          </a:xfrm>
          <a:prstGeom prst="rect">
            <a:avLst/>
          </a:prstGeom>
          <a:noFill/>
        </p:spPr>
      </p:pic>
    </p:spTree>
    <p:extLst>
      <p:ext uri="{BB962C8B-B14F-4D97-AF65-F5344CB8AC3E}">
        <p14:creationId xmlns:p14="http://schemas.microsoft.com/office/powerpoint/2010/main" val="3879700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DATOS PC CLAUDIO\IGLESIA\Escuela Sabatica - ppt lecciones\2025\3 TRIMESTRE\leccion 11\Immagine7.jpg"/>
          <p:cNvPicPr>
            <a:picLocks noChangeAspect="1" noChangeArrowheads="1"/>
          </p:cNvPicPr>
          <p:nvPr/>
        </p:nvPicPr>
        <p:blipFill>
          <a:blip r:embed="rId2" cstate="email"/>
          <a:srcRect/>
          <a:stretch>
            <a:fillRect/>
          </a:stretch>
        </p:blipFill>
        <p:spPr bwMode="auto">
          <a:xfrm>
            <a:off x="-3778" y="-7670"/>
            <a:ext cx="12195778" cy="7014645"/>
          </a:xfrm>
          <a:prstGeom prst="rect">
            <a:avLst/>
          </a:prstGeom>
          <a:noFill/>
        </p:spPr>
      </p:pic>
      <p:sp>
        <p:nvSpPr>
          <p:cNvPr id="3" name="CuadroTexto 2">
            <a:extLst>
              <a:ext uri="{FF2B5EF4-FFF2-40B4-BE49-F238E27FC236}">
                <a16:creationId xmlns:a16="http://schemas.microsoft.com/office/drawing/2014/main" id="{B4467630-B9EA-008C-57F5-BE90F2B62128}"/>
              </a:ext>
            </a:extLst>
          </p:cNvPr>
          <p:cNvSpPr txBox="1"/>
          <p:nvPr/>
        </p:nvSpPr>
        <p:spPr>
          <a:xfrm>
            <a:off x="0" y="0"/>
            <a:ext cx="12191999" cy="769441"/>
          </a:xfrm>
          <a:prstGeom prst="rect">
            <a:avLst/>
          </a:prstGeom>
          <a:noFill/>
        </p:spPr>
        <p:txBody>
          <a:bodyPr wrap="square">
            <a:spAutoFit/>
          </a:bodyPr>
          <a:lstStyle/>
          <a:p>
            <a:pPr algn="ctr"/>
            <a:r>
              <a:rPr lang="it-IT" sz="4400" b="1" spc="6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a:t>
            </a:r>
            <a:r>
              <a:rPr lang="es-ES" sz="4400" b="1" spc="6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DESISTI DALLA TUA IRA!</a:t>
            </a:r>
            <a:r>
              <a:rPr lang="it-IT" sz="4400" b="1" spc="6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a:t>
            </a:r>
            <a:endParaRPr lang="es-ES" sz="4400" b="1" spc="6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p:txBody>
      </p:sp>
      <p:sp>
        <p:nvSpPr>
          <p:cNvPr id="5" name="CuadroTexto 4">
            <a:extLst>
              <a:ext uri="{FF2B5EF4-FFF2-40B4-BE49-F238E27FC236}">
                <a16:creationId xmlns:a16="http://schemas.microsoft.com/office/drawing/2014/main" id="{8523FDAE-CADD-EE7F-F291-960CEADA355F}"/>
              </a:ext>
            </a:extLst>
          </p:cNvPr>
          <p:cNvSpPr txBox="1"/>
          <p:nvPr/>
        </p:nvSpPr>
        <p:spPr>
          <a:xfrm>
            <a:off x="1023936" y="675798"/>
            <a:ext cx="10144125" cy="923330"/>
          </a:xfrm>
          <a:prstGeom prst="rect">
            <a:avLst/>
          </a:prstGeom>
          <a:noFill/>
        </p:spPr>
        <p:txBody>
          <a:bodyPr wrap="square">
            <a:spAutoFit/>
          </a:bodyPr>
          <a:lstStyle/>
          <a:p>
            <a:pPr algn="ctr"/>
            <a:r>
              <a:rPr lang="it-IT"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«Perché dovrebbero gli Egiziani dire: "Egli li ha fatti uscire per fare loro del male, per ucciderli sui monti e per sterminarli dalla faccia della terra?». Desisti dalla tua ira ardente e cambia la tua intenzione di far del male al tuo popolo»</a:t>
            </a:r>
            <a:r>
              <a:rPr lang="es-ES"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(Esodo 32:12 </a:t>
            </a:r>
            <a:r>
              <a:rPr lang="es-ES" sz="1100"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NVI</a:t>
            </a:r>
            <a:r>
              <a:rPr lang="es-ES" sz="1400"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a:t>
            </a:r>
          </a:p>
        </p:txBody>
      </p:sp>
      <p:sp>
        <p:nvSpPr>
          <p:cNvPr id="6" name="CuadroTexto 5">
            <a:extLst>
              <a:ext uri="{FF2B5EF4-FFF2-40B4-BE49-F238E27FC236}">
                <a16:creationId xmlns:a16="http://schemas.microsoft.com/office/drawing/2014/main" id="{DF478704-372E-39E9-5962-3312DF14CA81}"/>
              </a:ext>
            </a:extLst>
          </p:cNvPr>
          <p:cNvSpPr txBox="1"/>
          <p:nvPr/>
        </p:nvSpPr>
        <p:spPr>
          <a:xfrm>
            <a:off x="2907165" y="1737194"/>
            <a:ext cx="6153708" cy="646331"/>
          </a:xfrm>
          <a:prstGeom prst="rect">
            <a:avLst/>
          </a:prstGeom>
          <a:noFill/>
        </p:spPr>
        <p:txBody>
          <a:bodyPr wrap="square" rtlCol="0">
            <a:spAutoFit/>
          </a:bodyPr>
          <a:lstStyle/>
          <a:p>
            <a:pPr>
              <a:spcBef>
                <a:spcPts val="600"/>
              </a:spcBef>
            </a:pPr>
            <a:r>
              <a:rPr lang="it-IT" b="1" dirty="0">
                <a:solidFill>
                  <a:schemeClr val="bg1"/>
                </a:solidFill>
                <a:effectLst>
                  <a:glow rad="127000">
                    <a:srgbClr val="771101"/>
                  </a:glow>
                  <a:outerShdw blurRad="38100" dist="38100" dir="2700000" algn="tl">
                    <a:srgbClr val="000000">
                      <a:alpha val="43137"/>
                    </a:srgbClr>
                  </a:outerShdw>
                </a:effectLst>
              </a:rPr>
              <a:t>Dio disse a Mosè: «Il popolo che [TU] hai fatto uscire dal paese d'Egitto  si è corrotto» (Es </a:t>
            </a:r>
            <a:r>
              <a:rPr lang="es-ES" b="1" dirty="0">
                <a:solidFill>
                  <a:schemeClr val="bg1"/>
                </a:solidFill>
                <a:effectLst>
                  <a:glow rad="127000">
                    <a:srgbClr val="771101"/>
                  </a:glow>
                  <a:outerShdw blurRad="38100" dist="38100" dir="2700000" algn="tl">
                    <a:srgbClr val="000000">
                      <a:alpha val="43137"/>
                    </a:srgbClr>
                  </a:outerShdw>
                </a:effectLst>
              </a:rPr>
              <a:t>32:7).</a:t>
            </a:r>
          </a:p>
        </p:txBody>
      </p:sp>
      <p:pic>
        <p:nvPicPr>
          <p:cNvPr id="4" name="Imagen 3" descr="Imagen que contiene hombre, grupo, colgando, viejo&#10;&#10;El contenido generado por IA puede ser incorrecto.">
            <a:extLst>
              <a:ext uri="{FF2B5EF4-FFF2-40B4-BE49-F238E27FC236}">
                <a16:creationId xmlns:a16="http://schemas.microsoft.com/office/drawing/2014/main" id="{731B016D-12D0-0694-4C84-FEA3EF68D7D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74"/>
          <a:stretch>
            <a:fillRect/>
          </a:stretch>
        </p:blipFill>
        <p:spPr>
          <a:xfrm>
            <a:off x="9906000" y="4355690"/>
            <a:ext cx="2158180" cy="2443166"/>
          </a:xfrm>
          <a:prstGeom prst="rect">
            <a:avLst/>
          </a:prstGeom>
          <a:ln w="38100" cap="sq">
            <a:solidFill>
              <a:schemeClr val="accent4">
                <a:lumMod val="40000"/>
                <a:lumOff val="60000"/>
              </a:schemeClr>
            </a:solidFill>
            <a:prstDash val="solid"/>
            <a:miter lim="800000"/>
          </a:ln>
          <a:effectLst>
            <a:outerShdw blurRad="50800" dist="38100" dir="2700000" algn="tl" rotWithShape="0">
              <a:srgbClr val="000000">
                <a:alpha val="43000"/>
              </a:srgbClr>
            </a:outerShdw>
          </a:effectLst>
        </p:spPr>
      </p:pic>
      <p:pic>
        <p:nvPicPr>
          <p:cNvPr id="8" name="Imagen 7" descr="Imagen que contiene persona, hombre, pasto, viejo&#10;&#10;El contenido generado por IA puede ser incorrecto.">
            <a:extLst>
              <a:ext uri="{FF2B5EF4-FFF2-40B4-BE49-F238E27FC236}">
                <a16:creationId xmlns:a16="http://schemas.microsoft.com/office/drawing/2014/main" id="{7B911F66-2EE5-9FDF-6DD6-AE6963C6DA2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00163" y="1689384"/>
            <a:ext cx="3002373" cy="2391388"/>
          </a:xfrm>
          <a:prstGeom prst="rect">
            <a:avLst/>
          </a:prstGeom>
          <a:ln w="38100" cap="sq">
            <a:solidFill>
              <a:schemeClr val="accent4">
                <a:lumMod val="40000"/>
                <a:lumOff val="60000"/>
              </a:schemeClr>
            </a:solidFill>
            <a:prstDash val="solid"/>
            <a:miter lim="800000"/>
          </a:ln>
          <a:effectLst>
            <a:outerShdw blurRad="50800" dist="38100" dir="2700000" algn="tl" rotWithShape="0">
              <a:srgbClr val="000000">
                <a:alpha val="43000"/>
              </a:srgbClr>
            </a:outerShdw>
          </a:effectLst>
        </p:spPr>
      </p:pic>
      <p:pic>
        <p:nvPicPr>
          <p:cNvPr id="16" name="Imagen 15" descr="Imagen que contiene naturaleza, exterior, montaña, caminando&#10;&#10;El contenido generado por IA puede ser incorrecto.">
            <a:extLst>
              <a:ext uri="{FF2B5EF4-FFF2-40B4-BE49-F238E27FC236}">
                <a16:creationId xmlns:a16="http://schemas.microsoft.com/office/drawing/2014/main" id="{6772D7F4-9C18-E2C9-BF01-280A4C1DF50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510" y="4204850"/>
            <a:ext cx="1864852" cy="2360333"/>
          </a:xfrm>
          <a:prstGeom prst="ellipse">
            <a:avLst/>
          </a:prstGeom>
          <a:ln w="63500" cap="rnd">
            <a:solidFill>
              <a:schemeClr val="accent2">
                <a:lumMod val="60000"/>
                <a:lumOff val="40000"/>
              </a:schemeClr>
            </a:solidFill>
          </a:ln>
          <a:effectLst/>
          <a:scene3d>
            <a:camera prst="orthographicFront"/>
            <a:lightRig rig="contrasting" dir="t">
              <a:rot lat="0" lon="0" rev="3000000"/>
            </a:lightRig>
          </a:scene3d>
          <a:sp3d contourW="7620">
            <a:bevelT w="95250" h="31750"/>
            <a:contourClr>
              <a:srgbClr val="333333"/>
            </a:contourClr>
          </a:sp3d>
        </p:spPr>
      </p:pic>
      <p:pic>
        <p:nvPicPr>
          <p:cNvPr id="7" name="Imagen 6" descr="Un dibujo de un grupo de personas en una playa&#10;&#10;El contenido generado por IA puede ser incorrecto.">
            <a:extLst>
              <a:ext uri="{FF2B5EF4-FFF2-40B4-BE49-F238E27FC236}">
                <a16:creationId xmlns:a16="http://schemas.microsoft.com/office/drawing/2014/main" id="{23753957-A31F-04C8-EA35-17FCC23E3E9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2478" y="1791086"/>
            <a:ext cx="2271865" cy="1774045"/>
          </a:xfrm>
          <a:prstGeom prst="rect">
            <a:avLst/>
          </a:prstGeom>
          <a:ln w="38100" cap="sq">
            <a:solidFill>
              <a:schemeClr val="accent1">
                <a:lumMod val="60000"/>
                <a:lumOff val="40000"/>
              </a:schemeClr>
            </a:solidFill>
            <a:prstDash val="solid"/>
            <a:miter lim="800000"/>
          </a:ln>
          <a:effectLst>
            <a:outerShdw blurRad="50800" dist="38100" dir="2700000" algn="tl" rotWithShape="0">
              <a:srgbClr val="000000">
                <a:alpha val="43000"/>
              </a:srgbClr>
            </a:outerShdw>
          </a:effectLst>
        </p:spPr>
      </p:pic>
      <p:sp>
        <p:nvSpPr>
          <p:cNvPr id="11" name="CuadroTexto 10">
            <a:extLst>
              <a:ext uri="{FF2B5EF4-FFF2-40B4-BE49-F238E27FC236}">
                <a16:creationId xmlns:a16="http://schemas.microsoft.com/office/drawing/2014/main" id="{E43A7E76-CB6F-7CDD-A954-84FAEA139F26}"/>
              </a:ext>
            </a:extLst>
          </p:cNvPr>
          <p:cNvSpPr txBox="1"/>
          <p:nvPr/>
        </p:nvSpPr>
        <p:spPr>
          <a:xfrm>
            <a:off x="2022004" y="4204330"/>
            <a:ext cx="7787014" cy="1477328"/>
          </a:xfrm>
          <a:prstGeom prst="rect">
            <a:avLst/>
          </a:prstGeom>
          <a:noFill/>
        </p:spPr>
        <p:txBody>
          <a:bodyPr wrap="square">
            <a:spAutoFit/>
          </a:bodyPr>
          <a:lstStyle/>
          <a:p>
            <a:pPr>
              <a:spcBef>
                <a:spcPts val="600"/>
              </a:spcBef>
            </a:pPr>
            <a:r>
              <a:rPr lang="it-IT" b="1" dirty="0">
                <a:solidFill>
                  <a:schemeClr val="bg1"/>
                </a:solidFill>
                <a:effectLst>
                  <a:glow rad="127000">
                    <a:srgbClr val="771101"/>
                  </a:glow>
                  <a:outerShdw blurRad="38100" dist="38100" dir="2700000" algn="tl">
                    <a:srgbClr val="000000">
                      <a:alpha val="43137"/>
                    </a:srgbClr>
                  </a:outerShdw>
                </a:effectLst>
              </a:rPr>
              <a:t>L'ira di Dio era giusta, ma Mosè sapeva che «la misericordia trionfa sul giudizio» (</a:t>
            </a:r>
            <a:r>
              <a:rPr lang="it-IT" b="1" dirty="0" err="1">
                <a:solidFill>
                  <a:schemeClr val="bg1"/>
                </a:solidFill>
                <a:effectLst>
                  <a:glow rad="127000">
                    <a:srgbClr val="771101"/>
                  </a:glow>
                  <a:outerShdw blurRad="38100" dist="38100" dir="2700000" algn="tl">
                    <a:srgbClr val="000000">
                      <a:alpha val="43137"/>
                    </a:srgbClr>
                  </a:outerShdw>
                </a:effectLst>
              </a:rPr>
              <a:t>Gm</a:t>
            </a:r>
            <a:r>
              <a:rPr lang="it-IT" b="1" dirty="0">
                <a:solidFill>
                  <a:schemeClr val="bg1"/>
                </a:solidFill>
                <a:effectLst>
                  <a:glow rad="127000">
                    <a:srgbClr val="771101"/>
                  </a:glow>
                  <a:outerShdw blurRad="38100" dist="38100" dir="2700000" algn="tl">
                    <a:srgbClr val="000000">
                      <a:alpha val="43137"/>
                    </a:srgbClr>
                  </a:outerShdw>
                </a:effectLst>
              </a:rPr>
              <a:t> 2:13). Dopo aver interceduto per Israele, e con la certezza che Dio aveva placato la sua ira, egli (adirato) scese dal monte (Es 32:12-15). Vedendo l'apostasia, ruppe il simbolo del patto: le tavole di pietra (Es </a:t>
            </a:r>
            <a:r>
              <a:rPr lang="es-ES" b="1" dirty="0">
                <a:solidFill>
                  <a:schemeClr val="bg1"/>
                </a:solidFill>
                <a:effectLst>
                  <a:glow rad="127000">
                    <a:srgbClr val="771101"/>
                  </a:glow>
                  <a:outerShdw blurRad="38100" dist="38100" dir="2700000" algn="tl">
                    <a:srgbClr val="000000">
                      <a:alpha val="43137"/>
                    </a:srgbClr>
                  </a:outerShdw>
                </a:effectLst>
              </a:rPr>
              <a:t>32:19).</a:t>
            </a:r>
          </a:p>
        </p:txBody>
      </p:sp>
      <p:sp>
        <p:nvSpPr>
          <p:cNvPr id="9" name="CuadroTexto 8">
            <a:extLst>
              <a:ext uri="{FF2B5EF4-FFF2-40B4-BE49-F238E27FC236}">
                <a16:creationId xmlns:a16="http://schemas.microsoft.com/office/drawing/2014/main" id="{F6694C05-CFB2-B9A6-E6B9-86B72E6A87A7}"/>
              </a:ext>
            </a:extLst>
          </p:cNvPr>
          <p:cNvSpPr txBox="1"/>
          <p:nvPr/>
        </p:nvSpPr>
        <p:spPr>
          <a:xfrm>
            <a:off x="2907165" y="2590246"/>
            <a:ext cx="5863210" cy="1754326"/>
          </a:xfrm>
          <a:prstGeom prst="rect">
            <a:avLst/>
          </a:prstGeom>
          <a:noFill/>
        </p:spPr>
        <p:txBody>
          <a:bodyPr wrap="square">
            <a:spAutoFit/>
          </a:bodyPr>
          <a:lstStyle/>
          <a:p>
            <a:pPr>
              <a:spcBef>
                <a:spcPts val="600"/>
              </a:spcBef>
            </a:pPr>
            <a:r>
              <a:rPr lang="it-IT" b="1" dirty="0">
                <a:solidFill>
                  <a:schemeClr val="bg1"/>
                </a:solidFill>
                <a:effectLst>
                  <a:glow rad="127000">
                    <a:srgbClr val="771101"/>
                  </a:glow>
                  <a:outerShdw blurRad="38100" dist="38100" dir="2700000" algn="tl">
                    <a:srgbClr val="000000">
                      <a:alpha val="43137"/>
                    </a:srgbClr>
                  </a:outerShdw>
                </a:effectLst>
              </a:rPr>
              <a:t>Mosè reagì giustamente: «Non è il mio popolo, ma il tuo; non li ho liberati io, ma TU» (Es 32:11). Dio gli stava chiedendo di lasciargli distruggere Israele (Es 32:10), ma Mosè rifiutò di concedergli tale permesso.</a:t>
            </a:r>
            <a:endParaRPr lang="es-ES" b="1" dirty="0">
              <a:solidFill>
                <a:schemeClr val="bg1"/>
              </a:solidFill>
              <a:effectLst>
                <a:glow rad="127000">
                  <a:srgbClr val="771101"/>
                </a:glow>
                <a:outerShdw blurRad="38100" dist="38100" dir="2700000" algn="tl">
                  <a:srgbClr val="000000">
                    <a:alpha val="43137"/>
                  </a:srgbClr>
                </a:outerShdw>
              </a:effectLst>
            </a:endParaRPr>
          </a:p>
        </p:txBody>
      </p:sp>
      <p:sp>
        <p:nvSpPr>
          <p:cNvPr id="12" name="CuadroTexto 11">
            <a:extLst>
              <a:ext uri="{FF2B5EF4-FFF2-40B4-BE49-F238E27FC236}">
                <a16:creationId xmlns:a16="http://schemas.microsoft.com/office/drawing/2014/main" id="{AAF0FDF5-42F0-2939-931B-8DCB097DF2E3}"/>
              </a:ext>
            </a:extLst>
          </p:cNvPr>
          <p:cNvSpPr txBox="1"/>
          <p:nvPr/>
        </p:nvSpPr>
        <p:spPr>
          <a:xfrm>
            <a:off x="2022004" y="5932059"/>
            <a:ext cx="7577464" cy="646331"/>
          </a:xfrm>
          <a:prstGeom prst="rect">
            <a:avLst/>
          </a:prstGeom>
          <a:noFill/>
        </p:spPr>
        <p:txBody>
          <a:bodyPr wrap="square">
            <a:spAutoFit/>
          </a:bodyPr>
          <a:lstStyle/>
          <a:p>
            <a:pPr>
              <a:spcBef>
                <a:spcPts val="600"/>
              </a:spcBef>
            </a:pPr>
            <a:r>
              <a:rPr lang="it-IT" b="1" dirty="0">
                <a:solidFill>
                  <a:schemeClr val="bg1"/>
                </a:solidFill>
                <a:effectLst>
                  <a:glow rad="127000">
                    <a:srgbClr val="771101"/>
                  </a:glow>
                  <a:outerShdw blurRad="38100" dist="38100" dir="2700000" algn="tl">
                    <a:srgbClr val="000000">
                      <a:alpha val="43137"/>
                    </a:srgbClr>
                  </a:outerShdw>
                </a:effectLst>
              </a:rPr>
              <a:t>Dopo aver ascoltato le deboli scuse di suo fratello, Mosè agì con decisione per fermare la dissolutezza (Es </a:t>
            </a:r>
            <a:r>
              <a:rPr lang="es-ES" b="1" dirty="0">
                <a:solidFill>
                  <a:schemeClr val="bg1"/>
                </a:solidFill>
                <a:effectLst>
                  <a:glow rad="127000">
                    <a:srgbClr val="771101"/>
                  </a:glow>
                  <a:outerShdw blurRad="38100" dist="38100" dir="2700000" algn="tl">
                    <a:srgbClr val="000000">
                      <a:alpha val="43137"/>
                    </a:srgbClr>
                  </a:outerShdw>
                </a:effectLst>
              </a:rPr>
              <a:t>32:20-28).</a:t>
            </a:r>
          </a:p>
        </p:txBody>
      </p:sp>
    </p:spTree>
    <p:extLst>
      <p:ext uri="{BB962C8B-B14F-4D97-AF65-F5344CB8AC3E}">
        <p14:creationId xmlns:p14="http://schemas.microsoft.com/office/powerpoint/2010/main" val="3070554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1" presetClass="entr" presetSubtype="0" fill="hold" grpId="0" nodeType="afterEffect">
                                  <p:stCondLst>
                                    <p:cond delay="0"/>
                                  </p:stCondLst>
                                  <p:iterate type="wd">
                                    <p:tmPct val="5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 calcmode="lin" valueType="num">
                                      <p:cBhvr>
                                        <p:cTn id="1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anim calcmode="lin" valueType="num">
                                      <p:cBhvr>
                                        <p:cTn id="28" dur="500" fill="hold"/>
                                        <p:tgtEl>
                                          <p:spTgt spid="7"/>
                                        </p:tgtEl>
                                        <p:attrNameLst>
                                          <p:attrName>ppt_x</p:attrName>
                                        </p:attrNameLst>
                                      </p:cBhvr>
                                      <p:tavLst>
                                        <p:tav tm="0">
                                          <p:val>
                                            <p:fltVal val="0.5"/>
                                          </p:val>
                                        </p:tav>
                                        <p:tav tm="100000">
                                          <p:val>
                                            <p:strVal val="#ppt_x"/>
                                          </p:val>
                                        </p:tav>
                                      </p:tavLst>
                                    </p:anim>
                                    <p:anim calcmode="lin" valueType="num">
                                      <p:cBhvr>
                                        <p:cTn id="29" dur="500" fill="hold"/>
                                        <p:tgtEl>
                                          <p:spTgt spid="7"/>
                                        </p:tgtEl>
                                        <p:attrNameLst>
                                          <p:attrName>ppt_y</p:attrName>
                                        </p:attrNameLst>
                                      </p:cBhvr>
                                      <p:tavLst>
                                        <p:tav tm="0">
                                          <p:val>
                                            <p:fltVal val="0.5"/>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heel(1)">
                                      <p:cBhvr>
                                        <p:cTn id="38" dur="1000"/>
                                        <p:tgtEl>
                                          <p:spTgt spid="16"/>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3" presetClass="entr" presetSubtype="272"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strVal val="2/3*#ppt_w"/>
                                          </p:val>
                                        </p:tav>
                                        <p:tav tm="100000">
                                          <p:val>
                                            <p:strVal val="#ppt_w"/>
                                          </p:val>
                                        </p:tav>
                                      </p:tavLst>
                                    </p:anim>
                                    <p:anim calcmode="lin" valueType="num">
                                      <p:cBhvr>
                                        <p:cTn id="48" dur="500" fill="hold"/>
                                        <p:tgtEl>
                                          <p:spTgt spid="8"/>
                                        </p:tgtEl>
                                        <p:attrNameLst>
                                          <p:attrName>ppt_h</p:attrName>
                                        </p:attrNameLst>
                                      </p:cBhvr>
                                      <p:tavLst>
                                        <p:tav tm="0">
                                          <p:val>
                                            <p:strVal val="2/3*#ppt_h"/>
                                          </p:val>
                                        </p:tav>
                                        <p:tav tm="100000">
                                          <p:val>
                                            <p:strVal val="#ppt_h"/>
                                          </p:val>
                                        </p:tav>
                                      </p:tavLst>
                                    </p:anim>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17" presetClass="entr" presetSubtype="4" fill="hold" nodeType="click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ppt_x</p:attrName>
                                        </p:attrNameLst>
                                      </p:cBhvr>
                                      <p:tavLst>
                                        <p:tav tm="0">
                                          <p:val>
                                            <p:strVal val="#ppt_x"/>
                                          </p:val>
                                        </p:tav>
                                        <p:tav tm="100000">
                                          <p:val>
                                            <p:strVal val="#ppt_x"/>
                                          </p:val>
                                        </p:tav>
                                      </p:tavLst>
                                    </p:anim>
                                    <p:anim calcmode="lin" valueType="num">
                                      <p:cBhvr>
                                        <p:cTn id="58" dur="500" fill="hold"/>
                                        <p:tgtEl>
                                          <p:spTgt spid="4"/>
                                        </p:tgtEl>
                                        <p:attrNameLst>
                                          <p:attrName>ppt_y</p:attrName>
                                        </p:attrNameLst>
                                      </p:cBhvr>
                                      <p:tavLst>
                                        <p:tav tm="0">
                                          <p:val>
                                            <p:strVal val="#ppt_y+#ppt_h/2"/>
                                          </p:val>
                                        </p:tav>
                                        <p:tav tm="100000">
                                          <p:val>
                                            <p:strVal val="#ppt_y"/>
                                          </p:val>
                                        </p:tav>
                                      </p:tavLst>
                                    </p:anim>
                                    <p:anim calcmode="lin" valueType="num">
                                      <p:cBhvr>
                                        <p:cTn id="59" dur="500" fill="hold"/>
                                        <p:tgtEl>
                                          <p:spTgt spid="4"/>
                                        </p:tgtEl>
                                        <p:attrNameLst>
                                          <p:attrName>ppt_w</p:attrName>
                                        </p:attrNameLst>
                                      </p:cBhvr>
                                      <p:tavLst>
                                        <p:tav tm="0">
                                          <p:val>
                                            <p:strVal val="#ppt_w"/>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left)">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1" grpId="0"/>
      <p:bldP spid="9" grpId="0"/>
      <p:bldP spid="12" grpId="0"/>
    </p:bldLst>
  </p:timing>
</p:sld>
</file>

<file path=ppt/theme/theme1.xml><?xml version="1.0" encoding="utf-8"?>
<a:theme xmlns:a="http://schemas.openxmlformats.org/drawingml/2006/main" name="Tema de Office">
  <a:themeElements>
    <a:clrScheme name="Personalizado 8">
      <a:dk1>
        <a:sysClr val="windowText" lastClr="000000"/>
      </a:dk1>
      <a:lt1>
        <a:sysClr val="window" lastClr="FFFFFF"/>
      </a:lt1>
      <a:dk2>
        <a:srgbClr val="009999"/>
      </a:dk2>
      <a:lt2>
        <a:srgbClr val="FFBDBD"/>
      </a:lt2>
      <a:accent1>
        <a:srgbClr val="3399FF"/>
      </a:accent1>
      <a:accent2>
        <a:srgbClr val="FFCC00"/>
      </a:accent2>
      <a:accent3>
        <a:srgbClr val="FF66CC"/>
      </a:accent3>
      <a:accent4>
        <a:srgbClr val="00CC00"/>
      </a:accent4>
      <a:accent5>
        <a:srgbClr val="8D30F4"/>
      </a:accent5>
      <a:accent6>
        <a:srgbClr val="CC0066"/>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603</TotalTime>
  <Words>1332</Words>
  <Application>Microsoft Macintosh PowerPoint</Application>
  <PresentationFormat>Widescreen</PresentationFormat>
  <Paragraphs>51</Paragraphs>
  <Slides>11</Slides>
  <Notes>1</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11</vt:i4>
      </vt:variant>
    </vt:vector>
  </HeadingPairs>
  <TitlesOfParts>
    <vt:vector size="19" baseType="lpstr">
      <vt:lpstr>Arial Black</vt:lpstr>
      <vt:lpstr>Aptos Display</vt:lpstr>
      <vt:lpstr>Aptos</vt:lpstr>
      <vt:lpstr>Comic Sans MS</vt:lpstr>
      <vt:lpstr>Arial</vt:lpstr>
      <vt:lpstr>Calibri</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98</cp:revision>
  <dcterms:created xsi:type="dcterms:W3CDTF">2025-08-02T14:02:20Z</dcterms:created>
  <dcterms:modified xsi:type="dcterms:W3CDTF">2025-08-27T14:33:26Z</dcterms:modified>
</cp:coreProperties>
</file>